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25"/>
  </p:notesMasterIdLst>
  <p:handoutMasterIdLst>
    <p:handoutMasterId r:id="rId26"/>
  </p:handoutMasterIdLst>
  <p:sldIdLst>
    <p:sldId id="384" r:id="rId2"/>
    <p:sldId id="386" r:id="rId3"/>
    <p:sldId id="388" r:id="rId4"/>
    <p:sldId id="385" r:id="rId5"/>
    <p:sldId id="405" r:id="rId6"/>
    <p:sldId id="389" r:id="rId7"/>
    <p:sldId id="390" r:id="rId8"/>
    <p:sldId id="391" r:id="rId9"/>
    <p:sldId id="392" r:id="rId10"/>
    <p:sldId id="393" r:id="rId11"/>
    <p:sldId id="406" r:id="rId12"/>
    <p:sldId id="394" r:id="rId13"/>
    <p:sldId id="395" r:id="rId14"/>
    <p:sldId id="396" r:id="rId15"/>
    <p:sldId id="397" r:id="rId16"/>
    <p:sldId id="398" r:id="rId17"/>
    <p:sldId id="407" r:id="rId18"/>
    <p:sldId id="399" r:id="rId19"/>
    <p:sldId id="402" r:id="rId20"/>
    <p:sldId id="403" r:id="rId21"/>
    <p:sldId id="404" r:id="rId22"/>
    <p:sldId id="401" r:id="rId23"/>
    <p:sldId id="400" r:id="rId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CC"/>
    <a:srgbClr val="CCECFF"/>
    <a:srgbClr val="FFD5D5"/>
    <a:srgbClr val="0000FF"/>
    <a:srgbClr val="FF7979"/>
    <a:srgbClr val="FFFFFF"/>
    <a:srgbClr val="0033CC"/>
    <a:srgbClr val="0066FF"/>
    <a:srgbClr val="FFDC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8" autoAdjust="0"/>
    <p:restoredTop sz="95388" autoAdjust="0"/>
  </p:normalViewPr>
  <p:slideViewPr>
    <p:cSldViewPr>
      <p:cViewPr varScale="1">
        <p:scale>
          <a:sx n="97" d="100"/>
          <a:sy n="97" d="100"/>
        </p:scale>
        <p:origin x="48"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7" d="100"/>
          <a:sy n="77" d="100"/>
        </p:scale>
        <p:origin x="2936"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F6D67EB-ACF6-4D2C-9353-BA0984E94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5CA29FA-88BE-4067-9869-A45A0A3374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B7546B-A700-4A21-9C63-8AA0A5BFCB9E}" type="datetimeFigureOut">
              <a:rPr lang="zh-CN" altLang="en-US" smtClean="0"/>
              <a:t>2018/11/21</a:t>
            </a:fld>
            <a:endParaRPr lang="zh-CN" altLang="en-US"/>
          </a:p>
        </p:txBody>
      </p:sp>
      <p:sp>
        <p:nvSpPr>
          <p:cNvPr id="4" name="页脚占位符 3">
            <a:extLst>
              <a:ext uri="{FF2B5EF4-FFF2-40B4-BE49-F238E27FC236}">
                <a16:creationId xmlns:a16="http://schemas.microsoft.com/office/drawing/2014/main" id="{9B4AF400-DADC-481B-8D96-89307B5084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ECF765B-9A45-4D83-AF0E-0074B6C663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56CD-9019-4206-9021-D73D23D9421F}" type="slidenum">
              <a:rPr lang="zh-CN" altLang="en-US" smtClean="0"/>
              <a:t>‹#›</a:t>
            </a:fld>
            <a:endParaRPr lang="zh-CN" altLang="en-US"/>
          </a:p>
        </p:txBody>
      </p:sp>
    </p:spTree>
    <p:extLst>
      <p:ext uri="{BB962C8B-B14F-4D97-AF65-F5344CB8AC3E}">
        <p14:creationId xmlns:p14="http://schemas.microsoft.com/office/powerpoint/2010/main" val="823867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F211B-803E-40C3-8550-15E9901F7E3E}" type="datetimeFigureOut">
              <a:rPr lang="zh-CN" altLang="en-US" smtClean="0"/>
              <a:t>2018/11/21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62EBF-24D9-452C-B2A2-DD4DB8F5026C}" type="slidenum">
              <a:rPr lang="zh-CN" altLang="en-US" smtClean="0"/>
              <a:t>‹#›</a:t>
            </a:fld>
            <a:endParaRPr lang="zh-CN" altLang="en-US"/>
          </a:p>
        </p:txBody>
      </p:sp>
    </p:spTree>
    <p:extLst>
      <p:ext uri="{BB962C8B-B14F-4D97-AF65-F5344CB8AC3E}">
        <p14:creationId xmlns:p14="http://schemas.microsoft.com/office/powerpoint/2010/main" val="275506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970817-3246-4D21-A6F5-0F0404F2106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45990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1301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66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54182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8086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975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29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6409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7647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2363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9296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478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63669304"/>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85800" y="2895600"/>
            <a:ext cx="7696200" cy="646331"/>
          </a:xfrm>
          <a:prstGeom prst="rect">
            <a:avLst/>
          </a:prstGeom>
          <a:noFill/>
        </p:spPr>
        <p:txBody>
          <a:bodyPr>
            <a:spAutoFit/>
          </a:bodyPr>
          <a:lstStyle/>
          <a:p>
            <a:pPr algn="ctr">
              <a:defRPr/>
            </a:pPr>
            <a:r>
              <a:rPr lang="zh-CN" altLang="en-US" sz="3600" b="1" dirty="0">
                <a:solidFill>
                  <a:srgbClr val="000000"/>
                </a:solidFill>
                <a:latin typeface="黑体" panose="02010609060101010101" pitchFamily="49" charset="-122"/>
                <a:ea typeface="黑体" panose="02010609060101010101" pitchFamily="49" charset="-122"/>
              </a:rPr>
              <a:t>超高分辨率</a:t>
            </a:r>
            <a:r>
              <a:rPr lang="en-US" altLang="zh-CN" sz="3600" b="1" dirty="0">
                <a:solidFill>
                  <a:srgbClr val="000000"/>
                </a:solidFill>
                <a:latin typeface="黑体" panose="02010609060101010101" pitchFamily="49" charset="-122"/>
                <a:ea typeface="黑体" panose="02010609060101010101" pitchFamily="49" charset="-122"/>
              </a:rPr>
              <a:t>SAR</a:t>
            </a:r>
            <a:r>
              <a:rPr lang="zh-CN" altLang="en-US" sz="3600" b="1" dirty="0">
                <a:solidFill>
                  <a:srgbClr val="000000"/>
                </a:solidFill>
                <a:latin typeface="黑体" panose="02010609060101010101" pitchFamily="49" charset="-122"/>
                <a:ea typeface="黑体" panose="02010609060101010101" pitchFamily="49" charset="-122"/>
              </a:rPr>
              <a:t>影像三级分类方法</a:t>
            </a:r>
          </a:p>
        </p:txBody>
      </p:sp>
      <p:sp>
        <p:nvSpPr>
          <p:cNvPr id="4099" name="文本框 6"/>
          <p:cNvSpPr txBox="1">
            <a:spLocks noChangeArrowheads="1"/>
          </p:cNvSpPr>
          <p:nvPr/>
        </p:nvSpPr>
        <p:spPr bwMode="auto">
          <a:xfrm>
            <a:off x="1428750" y="4572000"/>
            <a:ext cx="6210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dirty="0">
                <a:solidFill>
                  <a:srgbClr val="333399"/>
                </a:solidFill>
                <a:latin typeface="黑体" panose="02010609060101010101" pitchFamily="49" charset="-122"/>
                <a:ea typeface="黑体" panose="02010609060101010101" pitchFamily="49" charset="-122"/>
              </a:rPr>
              <a:t>吴文瑾，李海雷，李新武</a:t>
            </a:r>
            <a:endParaRPr lang="en-US" altLang="zh-CN" sz="2400" b="1" dirty="0">
              <a:solidFill>
                <a:srgbClr val="333399"/>
              </a:solidFill>
              <a:latin typeface="黑体" panose="02010609060101010101" pitchFamily="49" charset="-122"/>
              <a:ea typeface="黑体" panose="02010609060101010101" pitchFamily="49" charset="-122"/>
            </a:endParaRPr>
          </a:p>
        </p:txBody>
      </p:sp>
      <p:sp>
        <p:nvSpPr>
          <p:cNvPr id="4100" name="TextBox 5"/>
          <p:cNvSpPr txBox="1">
            <a:spLocks noChangeArrowheads="1"/>
          </p:cNvSpPr>
          <p:nvPr/>
        </p:nvSpPr>
        <p:spPr bwMode="auto">
          <a:xfrm>
            <a:off x="2286000" y="5602069"/>
            <a:ext cx="449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dirty="0">
                <a:solidFill>
                  <a:schemeClr val="bg1"/>
                </a:solidFill>
                <a:latin typeface="黑体" panose="02010609060101010101" pitchFamily="49" charset="-122"/>
                <a:ea typeface="黑体" panose="02010609060101010101" pitchFamily="49" charset="-122"/>
              </a:rPr>
              <a:t>2018</a:t>
            </a:r>
            <a:r>
              <a:rPr lang="zh-CN" altLang="en-US" sz="2400" b="1" dirty="0">
                <a:solidFill>
                  <a:schemeClr val="bg1"/>
                </a:solidFill>
                <a:latin typeface="黑体" panose="02010609060101010101" pitchFamily="49" charset="-122"/>
                <a:ea typeface="黑体" panose="02010609060101010101" pitchFamily="49" charset="-122"/>
              </a:rPr>
              <a:t>年</a:t>
            </a:r>
            <a:r>
              <a:rPr lang="en-US" altLang="zh-CN" sz="2400" b="1" dirty="0">
                <a:solidFill>
                  <a:schemeClr val="bg1"/>
                </a:solidFill>
                <a:latin typeface="黑体" panose="02010609060101010101" pitchFamily="49" charset="-122"/>
                <a:ea typeface="黑体" panose="02010609060101010101" pitchFamily="49" charset="-122"/>
              </a:rPr>
              <a:t>11</a:t>
            </a:r>
            <a:r>
              <a:rPr lang="zh-CN" altLang="en-US" sz="2400" b="1" dirty="0">
                <a:solidFill>
                  <a:schemeClr val="bg1"/>
                </a:solidFill>
                <a:latin typeface="黑体" panose="02010609060101010101" pitchFamily="49" charset="-122"/>
                <a:ea typeface="黑体" panose="02010609060101010101" pitchFamily="49" charset="-122"/>
              </a:rPr>
              <a:t>月 深圳</a:t>
            </a:r>
            <a:endParaRPr lang="en-US" altLang="zh-CN" sz="24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1268423" y="1630978"/>
            <a:ext cx="6530955" cy="461665"/>
          </a:xfrm>
          <a:prstGeom prst="rect">
            <a:avLst/>
          </a:prstGeom>
        </p:spPr>
        <p:txBody>
          <a:bodyPr wrap="none">
            <a:spAutoFit/>
          </a:bodyPr>
          <a:lstStyle/>
          <a:p>
            <a:pPr algn="ctr">
              <a:spcAft>
                <a:spcPts val="1200"/>
              </a:spcAft>
              <a:defRPr/>
            </a:pPr>
            <a:r>
              <a:rPr lang="en-US" altLang="zh-CN" sz="2400" b="1" dirty="0">
                <a:solidFill>
                  <a:srgbClr val="FF0000"/>
                </a:solidFill>
                <a:latin typeface="黑体" panose="02010609060101010101" pitchFamily="49" charset="-122"/>
                <a:ea typeface="黑体" panose="02010609060101010101" pitchFamily="49" charset="-122"/>
              </a:rPr>
              <a:t>2018 </a:t>
            </a:r>
            <a:r>
              <a:rPr lang="zh-CN" altLang="en-US" sz="2400" b="1" dirty="0">
                <a:solidFill>
                  <a:srgbClr val="FF0000"/>
                </a:solidFill>
                <a:latin typeface="黑体" panose="02010609060101010101" pitchFamily="49" charset="-122"/>
                <a:ea typeface="黑体" panose="02010609060101010101" pitchFamily="49" charset="-122"/>
              </a:rPr>
              <a:t>第四届成像雷达对地观测高级学术研讨会</a:t>
            </a:r>
            <a:endParaRPr lang="en-US" altLang="zh-CN" sz="2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95631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11" name="内容占位符 2"/>
          <p:cNvSpPr>
            <a:spLocks noGrp="1"/>
          </p:cNvSpPr>
          <p:nvPr>
            <p:ph idx="1"/>
          </p:nvPr>
        </p:nvSpPr>
        <p:spPr>
          <a:xfrm>
            <a:off x="424132" y="1183541"/>
            <a:ext cx="8229600" cy="990600"/>
          </a:xfrm>
        </p:spPr>
        <p:txBody>
          <a:bodyPr/>
          <a:lstStyle/>
          <a:p>
            <a:r>
              <a:rPr lang="zh-CN" altLang="en-US" sz="2000" dirty="0">
                <a:latin typeface="黑体" panose="02010609060101010101" pitchFamily="49" charset="-122"/>
                <a:ea typeface="黑体" panose="02010609060101010101" pitchFamily="49" charset="-122"/>
              </a:rPr>
              <a:t>为了同时利用高层次空间信息和多重极化信息，并集成不同极化参数对特定场景类的判别优势，我们提出了集成式</a:t>
            </a:r>
            <a:r>
              <a:rPr lang="en-US" altLang="zh-CN" sz="2000" dirty="0">
                <a:latin typeface="黑体" panose="02010609060101010101" pitchFamily="49" charset="-122"/>
                <a:ea typeface="黑体" panose="02010609060101010101" pitchFamily="49" charset="-122"/>
              </a:rPr>
              <a:t>PolSAR</a:t>
            </a:r>
            <a:r>
              <a:rPr lang="zh-CN" altLang="en-US" sz="2000" dirty="0">
                <a:latin typeface="黑体" panose="02010609060101010101" pitchFamily="49" charset="-122"/>
                <a:ea typeface="黑体" panose="02010609060101010101" pitchFamily="49" charset="-122"/>
              </a:rPr>
              <a:t>卷积分类网络</a:t>
            </a:r>
            <a:endParaRPr lang="en-US" altLang="zh-CN" sz="2000" dirty="0">
              <a:latin typeface="黑体" panose="02010609060101010101" pitchFamily="49" charset="-122"/>
              <a:ea typeface="黑体" panose="02010609060101010101" pitchFamily="49" charset="-122"/>
            </a:endParaRPr>
          </a:p>
        </p:txBody>
      </p:sp>
      <p:pic>
        <p:nvPicPr>
          <p:cNvPr id="12" name="Picture 2">
            <a:extLst>
              <a:ext uri="{FF2B5EF4-FFF2-40B4-BE49-F238E27FC236}">
                <a16:creationId xmlns:a16="http://schemas.microsoft.com/office/drawing/2014/main" id="{3FD3B359-321B-45F9-A7F5-2EC2AE7173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40886"/>
          <a:stretch>
            <a:fillRect/>
          </a:stretch>
        </p:blipFill>
        <p:spPr bwMode="auto">
          <a:xfrm>
            <a:off x="609600" y="2057400"/>
            <a:ext cx="5562600" cy="367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表格 12">
            <a:extLst>
              <a:ext uri="{FF2B5EF4-FFF2-40B4-BE49-F238E27FC236}">
                <a16:creationId xmlns:a16="http://schemas.microsoft.com/office/drawing/2014/main" id="{AB225537-6E1C-4052-9FA1-5EAB6A59BBED}"/>
              </a:ext>
            </a:extLst>
          </p:cNvPr>
          <p:cNvGraphicFramePr>
            <a:graphicFrameLocks noGrp="1"/>
          </p:cNvGraphicFramePr>
          <p:nvPr>
            <p:extLst>
              <p:ext uri="{D42A27DB-BD31-4B8C-83A1-F6EECF244321}">
                <p14:modId xmlns:p14="http://schemas.microsoft.com/office/powerpoint/2010/main" val="420011422"/>
              </p:ext>
            </p:extLst>
          </p:nvPr>
        </p:nvGraphicFramePr>
        <p:xfrm>
          <a:off x="488830" y="6107832"/>
          <a:ext cx="8233674" cy="541592"/>
        </p:xfrm>
        <a:graphic>
          <a:graphicData uri="http://schemas.openxmlformats.org/drawingml/2006/table">
            <a:tbl>
              <a:tblPr firstRow="1" firstCol="1" bandRow="1">
                <a:tableStyleId>{912C8C85-51F0-491E-9774-3900AFEF0FD7}</a:tableStyleId>
              </a:tblPr>
              <a:tblGrid>
                <a:gridCol w="2111391">
                  <a:extLst>
                    <a:ext uri="{9D8B030D-6E8A-4147-A177-3AD203B41FA5}">
                      <a16:colId xmlns:a16="http://schemas.microsoft.com/office/drawing/2014/main" val="1439699848"/>
                    </a:ext>
                  </a:extLst>
                </a:gridCol>
                <a:gridCol w="1707195">
                  <a:extLst>
                    <a:ext uri="{9D8B030D-6E8A-4147-A177-3AD203B41FA5}">
                      <a16:colId xmlns:a16="http://schemas.microsoft.com/office/drawing/2014/main" val="796693456"/>
                    </a:ext>
                  </a:extLst>
                </a:gridCol>
                <a:gridCol w="2036258">
                  <a:extLst>
                    <a:ext uri="{9D8B030D-6E8A-4147-A177-3AD203B41FA5}">
                      <a16:colId xmlns:a16="http://schemas.microsoft.com/office/drawing/2014/main" val="3944447584"/>
                    </a:ext>
                  </a:extLst>
                </a:gridCol>
                <a:gridCol w="2378830">
                  <a:extLst>
                    <a:ext uri="{9D8B030D-6E8A-4147-A177-3AD203B41FA5}">
                      <a16:colId xmlns:a16="http://schemas.microsoft.com/office/drawing/2014/main" val="2751477909"/>
                    </a:ext>
                  </a:extLst>
                </a:gridCol>
              </a:tblGrid>
              <a:tr h="318846">
                <a:tc>
                  <a:txBody>
                    <a:bodyPr/>
                    <a:lstStyle/>
                    <a:p>
                      <a:pPr algn="ctr">
                        <a:spcAft>
                          <a:spcPts val="0"/>
                        </a:spcAft>
                      </a:pPr>
                      <a:r>
                        <a:rPr lang="zh-CN" altLang="en-US" sz="1400" kern="900" spc="-15" dirty="0">
                          <a:effectLst/>
                        </a:rPr>
                        <a:t>生产精度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400" kern="900" spc="-15" dirty="0">
                          <a:effectLst/>
                        </a:rPr>
                        <a:t>用户精度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400" kern="900" spc="-15" dirty="0">
                          <a:effectLst/>
                        </a:rPr>
                        <a:t>总体精度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900" spc="-15" dirty="0">
                          <a:effectLst/>
                        </a:rPr>
                        <a:t>Kappa </a:t>
                      </a:r>
                      <a:r>
                        <a:rPr lang="zh-CN" altLang="en-US" sz="1400" kern="900" spc="-15" dirty="0">
                          <a:effectLst/>
                        </a:rPr>
                        <a:t>系数</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85862087"/>
                  </a:ext>
                </a:extLst>
              </a:tr>
              <a:tr h="222746">
                <a:tc>
                  <a:txBody>
                    <a:bodyPr/>
                    <a:lstStyle/>
                    <a:p>
                      <a:pPr algn="ctr">
                        <a:spcAft>
                          <a:spcPts val="0"/>
                        </a:spcAft>
                      </a:pPr>
                      <a:r>
                        <a:rPr lang="en-US" sz="1400" kern="900" spc="-15" dirty="0">
                          <a:effectLst/>
                        </a:rPr>
                        <a:t>100%</a:t>
                      </a:r>
                      <a:endParaRPr lang="zh-CN" sz="1800"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99%</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99.5%</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0.988</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extLst>
                  <a:ext uri="{0D108BD9-81ED-4DB2-BD59-A6C34878D82A}">
                    <a16:rowId xmlns:a16="http://schemas.microsoft.com/office/drawing/2014/main" val="4291231251"/>
                  </a:ext>
                </a:extLst>
              </a:tr>
            </a:tbl>
          </a:graphicData>
        </a:graphic>
      </p:graphicFrame>
      <p:sp>
        <p:nvSpPr>
          <p:cNvPr id="15" name="横卷形 14"/>
          <p:cNvSpPr/>
          <p:nvPr/>
        </p:nvSpPr>
        <p:spPr>
          <a:xfrm>
            <a:off x="6483620" y="2438400"/>
            <a:ext cx="2098225" cy="968418"/>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TGRS</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965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语义级分类</a:t>
            </a:r>
          </a:p>
        </p:txBody>
      </p:sp>
    </p:spTree>
    <p:extLst>
      <p:ext uri="{BB962C8B-B14F-4D97-AF65-F5344CB8AC3E}">
        <p14:creationId xmlns:p14="http://schemas.microsoft.com/office/powerpoint/2010/main" val="194797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1" name="内容占位符 2"/>
          <p:cNvSpPr>
            <a:spLocks noGrp="1"/>
          </p:cNvSpPr>
          <p:nvPr>
            <p:ph idx="1"/>
          </p:nvPr>
        </p:nvSpPr>
        <p:spPr>
          <a:xfrm>
            <a:off x="304800" y="1078302"/>
            <a:ext cx="8229600" cy="5181600"/>
          </a:xfrm>
        </p:spPr>
        <p:txBody>
          <a:bodyPr/>
          <a:lstStyle/>
          <a:p>
            <a:r>
              <a:rPr lang="zh-CN" altLang="en-US" sz="2000" dirty="0">
                <a:latin typeface="黑体" panose="02010609060101010101" pitchFamily="49" charset="-122"/>
                <a:ea typeface="黑体" panose="02010609060101010101" pitchFamily="49" charset="-122"/>
              </a:rPr>
              <a:t>语义级分类即语义分割，它不仅要利用高层次空间信息确定类别，还需要确定像素级精度的边界，我们将利用多尺度深度全卷积网络来实现这一级别的分类。</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与传统像素级分类不同，由于语义分割同时具有分割能力，得到的分类结果平滑连续，不受斑噪影响，在</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影像中尤其具有应用优势。</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为训练分类器，我们基于</a:t>
            </a:r>
            <a:r>
              <a:rPr lang="en-US" altLang="zh-CN" sz="2000" dirty="0">
                <a:latin typeface="黑体" panose="02010609060101010101" pitchFamily="49" charset="-122"/>
                <a:ea typeface="黑体" panose="02010609060101010101" pitchFamily="49" charset="-122"/>
              </a:rPr>
              <a:t>0.5m</a:t>
            </a:r>
            <a:r>
              <a:rPr lang="zh-CN" altLang="en-US" sz="2000" dirty="0">
                <a:latin typeface="黑体" panose="02010609060101010101" pitchFamily="49" charset="-122"/>
                <a:ea typeface="黑体" panose="02010609060101010101" pitchFamily="49" charset="-122"/>
              </a:rPr>
              <a:t>分辨率</a:t>
            </a:r>
            <a:r>
              <a:rPr lang="en-US" altLang="zh-CN" sz="2000" dirty="0">
                <a:latin typeface="黑体" panose="02010609060101010101" pitchFamily="49" charset="-122"/>
                <a:ea typeface="黑体" panose="02010609060101010101" pitchFamily="49" charset="-122"/>
              </a:rPr>
              <a:t>C</a:t>
            </a:r>
            <a:r>
              <a:rPr lang="zh-CN" altLang="en-US" sz="2000" dirty="0">
                <a:latin typeface="黑体" panose="02010609060101010101" pitchFamily="49" charset="-122"/>
                <a:ea typeface="黑体" panose="02010609060101010101" pitchFamily="49" charset="-122"/>
              </a:rPr>
              <a:t>波段机载极化</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影像构建了语义分割数据集，包含</a:t>
            </a:r>
            <a:r>
              <a:rPr lang="en-US" altLang="zh-CN" sz="2000" dirty="0">
                <a:latin typeface="黑体" panose="02010609060101010101" pitchFamily="49" charset="-122"/>
                <a:ea typeface="黑体" panose="02010609060101010101" pitchFamily="49" charset="-122"/>
              </a:rPr>
              <a:t>50</a:t>
            </a:r>
            <a:r>
              <a:rPr lang="zh-CN" altLang="en-US" sz="2000" dirty="0">
                <a:latin typeface="黑体" panose="02010609060101010101" pitchFamily="49" charset="-122"/>
                <a:ea typeface="黑体" panose="02010609060101010101" pitchFamily="49" charset="-122"/>
              </a:rPr>
              <a:t>个</a:t>
            </a:r>
            <a:r>
              <a:rPr lang="en-US" altLang="zh-CN" sz="2000" dirty="0">
                <a:latin typeface="黑体" panose="02010609060101010101" pitchFamily="49" charset="-122"/>
                <a:ea typeface="黑体" panose="02010609060101010101" pitchFamily="49" charset="-122"/>
              </a:rPr>
              <a:t>256X256</a:t>
            </a:r>
            <a:r>
              <a:rPr lang="zh-CN" altLang="en-US" sz="2000" dirty="0">
                <a:latin typeface="黑体" panose="02010609060101010101" pitchFamily="49" charset="-122"/>
                <a:ea typeface="黑体" panose="02010609060101010101" pitchFamily="49" charset="-122"/>
              </a:rPr>
              <a:t>的影像块，</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个语义类</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grpSp>
        <p:nvGrpSpPr>
          <p:cNvPr id="4" name="组合 3"/>
          <p:cNvGrpSpPr/>
          <p:nvPr/>
        </p:nvGrpSpPr>
        <p:grpSpPr>
          <a:xfrm>
            <a:off x="1981200" y="2971800"/>
            <a:ext cx="6131224" cy="2971800"/>
            <a:chOff x="685800" y="3857445"/>
            <a:chExt cx="6131224" cy="2971800"/>
          </a:xfrm>
        </p:grpSpPr>
        <p:pic>
          <p:nvPicPr>
            <p:cNvPr id="6" name="图片 5" descr="D:\日常\SAR\极化SAR语义分割\图\Fig 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857445"/>
              <a:ext cx="5105400" cy="2971800"/>
            </a:xfrm>
            <a:prstGeom prst="rect">
              <a:avLst/>
            </a:prstGeom>
            <a:noFill/>
            <a:ln>
              <a:noFill/>
            </a:ln>
          </p:spPr>
        </p:pic>
        <p:sp>
          <p:nvSpPr>
            <p:cNvPr id="3" name="文本框 2"/>
            <p:cNvSpPr txBox="1"/>
            <p:nvPr/>
          </p:nvSpPr>
          <p:spPr>
            <a:xfrm>
              <a:off x="5216824" y="5630587"/>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植被</a:t>
              </a:r>
              <a:endParaRPr lang="en-US" altLang="zh-CN" sz="1200" dirty="0">
                <a:latin typeface="黑体" panose="02010609060101010101" pitchFamily="49" charset="-122"/>
                <a:ea typeface="黑体" panose="02010609060101010101" pitchFamily="49" charset="-122"/>
              </a:endParaRPr>
            </a:p>
          </p:txBody>
        </p:sp>
        <p:sp>
          <p:nvSpPr>
            <p:cNvPr id="8" name="文本框 7"/>
            <p:cNvSpPr txBox="1"/>
            <p:nvPr/>
          </p:nvSpPr>
          <p:spPr>
            <a:xfrm>
              <a:off x="5212511" y="5396341"/>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建筑物</a:t>
              </a:r>
              <a:endParaRPr lang="en-US" altLang="zh-CN" sz="1200" dirty="0">
                <a:latin typeface="黑体" panose="02010609060101010101" pitchFamily="49" charset="-122"/>
                <a:ea typeface="黑体" panose="02010609060101010101" pitchFamily="49" charset="-122"/>
              </a:endParaRPr>
            </a:p>
          </p:txBody>
        </p:sp>
        <p:sp>
          <p:nvSpPr>
            <p:cNvPr id="9" name="文本框 8"/>
            <p:cNvSpPr txBox="1"/>
            <p:nvPr/>
          </p:nvSpPr>
          <p:spPr>
            <a:xfrm>
              <a:off x="5212511" y="5872977"/>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水体</a:t>
              </a:r>
              <a:endParaRPr lang="en-US" altLang="zh-CN" sz="1200" dirty="0">
                <a:latin typeface="黑体" panose="02010609060101010101" pitchFamily="49" charset="-122"/>
                <a:ea typeface="黑体" panose="02010609060101010101" pitchFamily="49" charset="-122"/>
              </a:endParaRPr>
            </a:p>
          </p:txBody>
        </p:sp>
        <p:sp>
          <p:nvSpPr>
            <p:cNvPr id="10" name="文本框 9"/>
            <p:cNvSpPr txBox="1"/>
            <p:nvPr/>
          </p:nvSpPr>
          <p:spPr>
            <a:xfrm>
              <a:off x="5212511" y="6105739"/>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道路</a:t>
              </a:r>
              <a:endParaRPr lang="en-US" altLang="zh-CN" sz="1200" dirty="0">
                <a:latin typeface="黑体" panose="02010609060101010101" pitchFamily="49" charset="-122"/>
                <a:ea typeface="黑体" panose="02010609060101010101" pitchFamily="49" charset="-122"/>
              </a:endParaRPr>
            </a:p>
          </p:txBody>
        </p:sp>
        <p:sp>
          <p:nvSpPr>
            <p:cNvPr id="14" name="文本框 13"/>
            <p:cNvSpPr txBox="1"/>
            <p:nvPr/>
          </p:nvSpPr>
          <p:spPr>
            <a:xfrm>
              <a:off x="5212511" y="6346446"/>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其他</a:t>
              </a:r>
              <a:endParaRPr lang="en-US" altLang="zh-CN" sz="1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1117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070135"/>
            <a:ext cx="6195307" cy="2637676"/>
          </a:xfrm>
          <a:prstGeom prst="rect">
            <a:avLst/>
          </a:prstGeom>
          <a:noFill/>
          <a:ln>
            <a:noFill/>
          </a:ln>
        </p:spPr>
      </p:pic>
      <p:sp>
        <p:nvSpPr>
          <p:cNvPr id="13" name="内容占位符 2"/>
          <p:cNvSpPr>
            <a:spLocks noGrp="1"/>
          </p:cNvSpPr>
          <p:nvPr>
            <p:ph idx="1"/>
          </p:nvPr>
        </p:nvSpPr>
        <p:spPr>
          <a:xfrm>
            <a:off x="279691" y="1198482"/>
            <a:ext cx="4147868" cy="2093059"/>
          </a:xfrm>
        </p:spPr>
        <p:txBody>
          <a:bodyPr/>
          <a:lstStyle/>
          <a:p>
            <a:pPr eaLnBrk="1" hangingPunct="1"/>
            <a:r>
              <a:rPr lang="zh-CN" altLang="en-US" sz="2000" dirty="0">
                <a:latin typeface="黑体" panose="02010609060101010101" pitchFamily="49" charset="-122"/>
                <a:ea typeface="黑体" panose="02010609060101010101" pitchFamily="49" charset="-122"/>
              </a:rPr>
              <a:t>通过对场景分类深度卷积网络的中间层结果可视化可知，卷积网络的浅层主要探测边缘等精细结构，而深层用于探测一些语义类，具有现类似语义分割的功能。</a:t>
            </a:r>
            <a:endParaRPr lang="en-US" altLang="zh-CN" sz="2000" dirty="0">
              <a:latin typeface="黑体" panose="02010609060101010101" pitchFamily="49" charset="-122"/>
              <a:ea typeface="黑体" panose="02010609060101010101" pitchFamily="49" charset="-122"/>
            </a:endParaRPr>
          </a:p>
        </p:txBody>
      </p:sp>
      <p:pic>
        <p:nvPicPr>
          <p:cNvPr id="15" name="Picture 3">
            <a:extLst>
              <a:ext uri="{FF2B5EF4-FFF2-40B4-BE49-F238E27FC236}">
                <a16:creationId xmlns:a16="http://schemas.microsoft.com/office/drawing/2014/main" id="{D9D83291-BDF8-4D8F-A1B7-715CE10BC1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299755"/>
            <a:ext cx="4343400" cy="144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内容占位符 2"/>
          <p:cNvSpPr txBox="1">
            <a:spLocks/>
          </p:cNvSpPr>
          <p:nvPr/>
        </p:nvSpPr>
        <p:spPr bwMode="auto">
          <a:xfrm>
            <a:off x="367726" y="5837351"/>
            <a:ext cx="840854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以</a:t>
            </a:r>
            <a:r>
              <a:rPr lang="en-US" altLang="zh-CN" sz="2000" kern="0" dirty="0">
                <a:latin typeface="黑体" panose="02010609060101010101" pitchFamily="49" charset="-122"/>
                <a:ea typeface="黑体" panose="02010609060101010101" pitchFamily="49" charset="-122"/>
              </a:rPr>
              <a:t>ResNet-50</a:t>
            </a:r>
            <a:r>
              <a:rPr lang="zh-CN" altLang="en-US" sz="2000" kern="0" dirty="0">
                <a:latin typeface="黑体" panose="02010609060101010101" pitchFamily="49" charset="-122"/>
                <a:ea typeface="黑体" panose="02010609060101010101" pitchFamily="49" charset="-122"/>
              </a:rPr>
              <a:t>为主干网络，我们将第</a:t>
            </a:r>
            <a:r>
              <a:rPr lang="en-US" altLang="zh-CN" sz="2000" kern="0" dirty="0">
                <a:latin typeface="黑体" panose="02010609060101010101" pitchFamily="49" charset="-122"/>
                <a:ea typeface="黑体" panose="02010609060101010101" pitchFamily="49" charset="-122"/>
              </a:rPr>
              <a:t>2</a:t>
            </a:r>
            <a:r>
              <a:rPr lang="zh-CN" altLang="en-US" sz="2000" kern="0" dirty="0">
                <a:latin typeface="黑体" panose="02010609060101010101" pitchFamily="49" charset="-122"/>
                <a:ea typeface="黑体" panose="02010609060101010101" pitchFamily="49" charset="-122"/>
              </a:rPr>
              <a:t>至</a:t>
            </a:r>
            <a:r>
              <a:rPr lang="en-US" altLang="zh-CN" sz="2000" kern="0" dirty="0">
                <a:latin typeface="黑体" panose="02010609060101010101" pitchFamily="49" charset="-122"/>
                <a:ea typeface="黑体" panose="02010609060101010101" pitchFamily="49" charset="-122"/>
              </a:rPr>
              <a:t>5</a:t>
            </a:r>
            <a:r>
              <a:rPr lang="zh-CN" altLang="en-US" sz="2000" kern="0" dirty="0">
                <a:latin typeface="黑体" panose="02010609060101010101" pitchFamily="49" charset="-122"/>
                <a:ea typeface="黑体" panose="02010609060101010101" pitchFamily="49" charset="-122"/>
              </a:rPr>
              <a:t>个模块的最终输出变换到原始图块大小，并进行集成，在进一步分类。</a:t>
            </a:r>
            <a:endParaRPr lang="en-US" altLang="zh-CN" sz="2000" kern="0" dirty="0">
              <a:latin typeface="黑体" panose="02010609060101010101" pitchFamily="49" charset="-122"/>
              <a:ea typeface="黑体" panose="02010609060101010101" pitchFamily="49" charset="-122"/>
            </a:endParaRPr>
          </a:p>
        </p:txBody>
      </p:sp>
      <p:sp>
        <p:nvSpPr>
          <p:cNvPr id="17" name="横卷形 16"/>
          <p:cNvSpPr/>
          <p:nvPr/>
        </p:nvSpPr>
        <p:spPr>
          <a:xfrm>
            <a:off x="7239000" y="3705788"/>
            <a:ext cx="1639173" cy="1366370"/>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GLSL</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（小修在审）</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8031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由于训练集较小，我们仍采取迁移式学习策略，将利用场景级分类训练得到的</a:t>
            </a:r>
            <a:r>
              <a:rPr lang="en-US" altLang="zh-CN" sz="2000" kern="0" dirty="0">
                <a:latin typeface="黑体" panose="02010609060101010101" pitchFamily="49" charset="-122"/>
                <a:ea typeface="黑体" panose="02010609060101010101" pitchFamily="49" charset="-122"/>
              </a:rPr>
              <a:t>ResNet-50</a:t>
            </a:r>
            <a:r>
              <a:rPr lang="zh-CN" altLang="en-US" sz="2000" kern="0" dirty="0">
                <a:latin typeface="黑体" panose="02010609060101010101" pitchFamily="49" charset="-122"/>
                <a:ea typeface="黑体" panose="02010609060101010101" pitchFamily="49" charset="-122"/>
              </a:rPr>
              <a:t>网络权重加载到语义分割网络的对应分支，并进一步以语义分割数据集进行训练。</a:t>
            </a:r>
            <a:endParaRPr lang="en-US" altLang="zh-CN" sz="2000" kern="0" dirty="0">
              <a:latin typeface="黑体" panose="02010609060101010101" pitchFamily="49" charset="-122"/>
              <a:ea typeface="黑体" panose="02010609060101010101" pitchFamily="49" charset="-122"/>
            </a:endParaRPr>
          </a:p>
        </p:txBody>
      </p:sp>
      <p:pic>
        <p:nvPicPr>
          <p:cNvPr id="8" name="图片 7"/>
          <p:cNvPicPr/>
          <p:nvPr/>
        </p:nvPicPr>
        <p:blipFill>
          <a:blip r:embed="rId2"/>
          <a:stretch>
            <a:fillRect/>
          </a:stretch>
        </p:blipFill>
        <p:spPr>
          <a:xfrm>
            <a:off x="471577" y="2362200"/>
            <a:ext cx="3429000" cy="3144328"/>
          </a:xfrm>
          <a:prstGeom prst="rect">
            <a:avLst/>
          </a:prstGeom>
        </p:spPr>
      </p:pic>
      <p:pic>
        <p:nvPicPr>
          <p:cNvPr id="10" name="图片 9" descr="D:\日常\SAR\极化SAR语义分割\图\Fig 5-2.png"/>
          <p:cNvPicPr/>
          <p:nvPr/>
        </p:nvPicPr>
        <p:blipFill rotWithShape="1">
          <a:blip r:embed="rId3" cstate="print">
            <a:extLst>
              <a:ext uri="{28A0092B-C50C-407E-A947-70E740481C1C}">
                <a14:useLocalDpi xmlns:a14="http://schemas.microsoft.com/office/drawing/2010/main" val="0"/>
              </a:ext>
            </a:extLst>
          </a:blip>
          <a:srcRect b="28552"/>
          <a:stretch/>
        </p:blipFill>
        <p:spPr bwMode="auto">
          <a:xfrm>
            <a:off x="4114800" y="2382328"/>
            <a:ext cx="3048000" cy="3124200"/>
          </a:xfrm>
          <a:prstGeom prst="rect">
            <a:avLst/>
          </a:prstGeom>
          <a:noFill/>
          <a:ln>
            <a:noFill/>
          </a:ln>
        </p:spPr>
      </p:pic>
      <p:sp>
        <p:nvSpPr>
          <p:cNvPr id="14" name="内容占位符 2"/>
          <p:cNvSpPr txBox="1">
            <a:spLocks/>
          </p:cNvSpPr>
          <p:nvPr/>
        </p:nvSpPr>
        <p:spPr bwMode="auto">
          <a:xfrm>
            <a:off x="385314" y="5658928"/>
            <a:ext cx="826554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模型达到的验证精度约为</a:t>
            </a:r>
            <a:r>
              <a:rPr lang="en-US" altLang="zh-CN" sz="2000" kern="0" dirty="0">
                <a:latin typeface="黑体" panose="02010609060101010101" pitchFamily="49" charset="-122"/>
                <a:ea typeface="黑体" panose="02010609060101010101" pitchFamily="49" charset="-122"/>
              </a:rPr>
              <a:t>94%</a:t>
            </a:r>
            <a:r>
              <a:rPr lang="zh-CN" altLang="en-US" sz="2000" kern="0" dirty="0">
                <a:latin typeface="黑体" panose="02010609060101010101" pitchFamily="49" charset="-122"/>
                <a:ea typeface="黑体" panose="02010609060101010101" pitchFamily="49" charset="-122"/>
              </a:rPr>
              <a:t>，平均交除并为</a:t>
            </a:r>
            <a:r>
              <a:rPr lang="en-US" altLang="zh-CN" sz="2000" kern="0" dirty="0">
                <a:latin typeface="黑体" panose="02010609060101010101" pitchFamily="49" charset="-122"/>
                <a:ea typeface="黑体" panose="02010609060101010101" pitchFamily="49" charset="-122"/>
              </a:rPr>
              <a:t>0.5</a:t>
            </a:r>
            <a:r>
              <a:rPr lang="zh-CN" altLang="en-US" sz="2000" kern="0" dirty="0">
                <a:latin typeface="黑体" panose="02010609060101010101" pitchFamily="49" charset="-122"/>
                <a:ea typeface="黑体" panose="02010609060101010101" pitchFamily="49" charset="-122"/>
              </a:rPr>
              <a:t>，显著优于已发表文献中</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影像同类任务所得结果。尽管我们没有对</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影像进行去斑滤波，所得分类图也非常平滑。</a:t>
            </a:r>
            <a:endParaRPr lang="en-US" altLang="zh-CN" sz="2000" kern="0" dirty="0">
              <a:latin typeface="黑体" panose="02010609060101010101" pitchFamily="49" charset="-122"/>
              <a:ea typeface="黑体" panose="02010609060101010101" pitchFamily="49" charset="-122"/>
            </a:endParaRPr>
          </a:p>
        </p:txBody>
      </p:sp>
      <p:sp>
        <p:nvSpPr>
          <p:cNvPr id="5" name="文本框 4"/>
          <p:cNvSpPr txBox="1"/>
          <p:nvPr/>
        </p:nvSpPr>
        <p:spPr>
          <a:xfrm>
            <a:off x="7377022" y="2590800"/>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PolSAR</a:t>
            </a:r>
            <a:r>
              <a:rPr lang="zh-CN" altLang="en-US" sz="1600" dirty="0">
                <a:latin typeface="黑体" panose="02010609060101010101" pitchFamily="49" charset="-122"/>
                <a:ea typeface="黑体" panose="02010609060101010101" pitchFamily="49" charset="-122"/>
              </a:rPr>
              <a:t>影像</a:t>
            </a:r>
          </a:p>
        </p:txBody>
      </p:sp>
      <p:sp>
        <p:nvSpPr>
          <p:cNvPr id="17" name="文本框 16"/>
          <p:cNvSpPr txBox="1"/>
          <p:nvPr/>
        </p:nvSpPr>
        <p:spPr>
          <a:xfrm>
            <a:off x="7315199" y="4800600"/>
            <a:ext cx="161457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语义分类结果</a:t>
            </a:r>
          </a:p>
        </p:txBody>
      </p:sp>
      <p:sp>
        <p:nvSpPr>
          <p:cNvPr id="18" name="文本框 17"/>
          <p:cNvSpPr txBox="1"/>
          <p:nvPr/>
        </p:nvSpPr>
        <p:spPr>
          <a:xfrm>
            <a:off x="7315200" y="3727533"/>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Ground Truth</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227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由于全卷积网络可以接受任意尺寸的输入影像，我们经图像块训练得到的语义分类模型可以直接用于对大尺寸影像进行分类。</a:t>
            </a:r>
            <a:endParaRPr lang="en-US" altLang="zh-CN" sz="2000" kern="0" dirty="0">
              <a:latin typeface="黑体" panose="02010609060101010101" pitchFamily="49" charset="-122"/>
              <a:ea typeface="黑体" panose="02010609060101010101" pitchFamily="49" charset="-122"/>
            </a:endParaRPr>
          </a:p>
        </p:txBody>
      </p:sp>
      <p:pic>
        <p:nvPicPr>
          <p:cNvPr id="11" name="图片 10" descr="D:\日常\SAR\极化SAR语义分割\图\Fig.6.png"/>
          <p:cNvPicPr/>
          <p:nvPr/>
        </p:nvPicPr>
        <p:blipFill rotWithShape="1">
          <a:blip r:embed="rId2" cstate="print">
            <a:extLst>
              <a:ext uri="{28A0092B-C50C-407E-A947-70E740481C1C}">
                <a14:useLocalDpi xmlns:a14="http://schemas.microsoft.com/office/drawing/2010/main" val="0"/>
              </a:ext>
            </a:extLst>
          </a:blip>
          <a:srcRect r="42764"/>
          <a:stretch/>
        </p:blipFill>
        <p:spPr bwMode="auto">
          <a:xfrm>
            <a:off x="914400" y="2057400"/>
            <a:ext cx="7029090" cy="3352800"/>
          </a:xfrm>
          <a:prstGeom prst="rect">
            <a:avLst/>
          </a:prstGeom>
          <a:noFill/>
          <a:ln>
            <a:noFill/>
          </a:ln>
        </p:spPr>
      </p:pic>
      <p:sp>
        <p:nvSpPr>
          <p:cNvPr id="12" name="文本框 11"/>
          <p:cNvSpPr txBox="1"/>
          <p:nvPr/>
        </p:nvSpPr>
        <p:spPr>
          <a:xfrm>
            <a:off x="2133600" y="5528846"/>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PolSAR</a:t>
            </a:r>
            <a:r>
              <a:rPr lang="zh-CN" altLang="en-US" sz="1600" dirty="0">
                <a:latin typeface="黑体" panose="02010609060101010101" pitchFamily="49" charset="-122"/>
                <a:ea typeface="黑体" panose="02010609060101010101" pitchFamily="49" charset="-122"/>
              </a:rPr>
              <a:t>影像</a:t>
            </a:r>
          </a:p>
        </p:txBody>
      </p:sp>
      <p:sp>
        <p:nvSpPr>
          <p:cNvPr id="13" name="文本框 12"/>
          <p:cNvSpPr txBox="1"/>
          <p:nvPr/>
        </p:nvSpPr>
        <p:spPr>
          <a:xfrm>
            <a:off x="5486400" y="5528846"/>
            <a:ext cx="161457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语义分类结果</a:t>
            </a:r>
          </a:p>
        </p:txBody>
      </p:sp>
      <p:sp>
        <p:nvSpPr>
          <p:cNvPr id="15" name="内容占位符 2"/>
          <p:cNvSpPr txBox="1">
            <a:spLocks/>
          </p:cNvSpPr>
          <p:nvPr/>
        </p:nvSpPr>
        <p:spPr bwMode="auto">
          <a:xfrm>
            <a:off x="404004" y="5878902"/>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建筑、水体、植被、道路都得到了有效区分，仅少量建筑阴影被错分为了水体，模型对大场景也具有非常好的鲁棒性。</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111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为了进一步加入极化分解参数，我们在原有网络的基础上设计了一个多分支的融合网络。不同极化参数组的特征图在对应尺度通过一个卷积层进行融合，再相加后进行分类。</a:t>
            </a:r>
            <a:endParaRPr lang="en-US" altLang="zh-CN" sz="2000" kern="0" dirty="0">
              <a:latin typeface="黑体" panose="02010609060101010101" pitchFamily="49" charset="-122"/>
              <a:ea typeface="黑体" panose="02010609060101010101" pitchFamily="49" charset="-122"/>
            </a:endParaRPr>
          </a:p>
        </p:txBody>
      </p:sp>
      <p:sp>
        <p:nvSpPr>
          <p:cNvPr id="5" name="Rectangle 4"/>
          <p:cNvSpPr>
            <a:spLocks noChangeArrowheads="1"/>
          </p:cNvSpPr>
          <p:nvPr/>
        </p:nvSpPr>
        <p:spPr bwMode="auto">
          <a:xfrm>
            <a:off x="406880" y="221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766845420"/>
              </p:ext>
            </p:extLst>
          </p:nvPr>
        </p:nvGraphicFramePr>
        <p:xfrm>
          <a:off x="420688" y="2362200"/>
          <a:ext cx="8302625" cy="3011488"/>
        </p:xfrm>
        <a:graphic>
          <a:graphicData uri="http://schemas.openxmlformats.org/presentationml/2006/ole">
            <mc:AlternateContent xmlns:mc="http://schemas.openxmlformats.org/markup-compatibility/2006">
              <mc:Choice xmlns:v="urn:schemas-microsoft-com:vml" Requires="v">
                <p:oleObj spid="_x0000_s3110" name="Visio" r:id="rId3" imgW="12146192" imgH="4412169" progId="Visio.Drawing.15">
                  <p:embed/>
                </p:oleObj>
              </mc:Choice>
              <mc:Fallback>
                <p:oleObj name="Visio" r:id="rId3" imgW="12146192" imgH="4412169" progId="Visio.Drawing.15">
                  <p:embed/>
                  <p:pic>
                    <p:nvPicPr>
                      <p:cNvPr id="0" name="Object 3"/>
                      <p:cNvPicPr>
                        <a:picLocks noChangeAspect="1" noChangeArrowheads="1"/>
                      </p:cNvPicPr>
                      <p:nvPr/>
                    </p:nvPicPr>
                    <p:blipFill>
                      <a:blip r:embed="rId4"/>
                      <a:srcRect/>
                      <a:stretch>
                        <a:fillRect/>
                      </a:stretch>
                    </p:blipFill>
                    <p:spPr bwMode="auto">
                      <a:xfrm>
                        <a:off x="420688" y="2362200"/>
                        <a:ext cx="8302625" cy="3011488"/>
                      </a:xfrm>
                      <a:prstGeom prst="rect">
                        <a:avLst/>
                      </a:prstGeom>
                      <a:noFill/>
                    </p:spPr>
                  </p:pic>
                </p:oleObj>
              </mc:Fallback>
            </mc:AlternateContent>
          </a:graphicData>
        </a:graphic>
      </p:graphicFrame>
      <p:sp>
        <p:nvSpPr>
          <p:cNvPr id="14" name="内容占位符 2"/>
          <p:cNvSpPr txBox="1">
            <a:spLocks/>
          </p:cNvSpPr>
          <p:nvPr/>
        </p:nvSpPr>
        <p:spPr bwMode="auto">
          <a:xfrm>
            <a:off x="457200" y="56388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加入</a:t>
            </a:r>
            <a:r>
              <a:rPr lang="en-US" altLang="zh-CN" sz="2000" kern="0" dirty="0">
                <a:latin typeface="黑体" panose="02010609060101010101" pitchFamily="49" charset="-122"/>
                <a:ea typeface="黑体" panose="02010609060101010101" pitchFamily="49" charset="-122"/>
              </a:rPr>
              <a:t>Yamaguchi</a:t>
            </a:r>
            <a:r>
              <a:rPr lang="zh-CN" altLang="en-US" sz="2000" kern="0" dirty="0">
                <a:latin typeface="黑体" panose="02010609060101010101" pitchFamily="49" charset="-122"/>
                <a:ea typeface="黑体" panose="02010609060101010101" pitchFamily="49" charset="-122"/>
              </a:rPr>
              <a:t>极化分解参数使语义分割整体正确率进一步提高到</a:t>
            </a:r>
            <a:r>
              <a:rPr lang="en-US" altLang="zh-CN" sz="2000" kern="0" dirty="0">
                <a:latin typeface="黑体" panose="02010609060101010101" pitchFamily="49" charset="-122"/>
                <a:ea typeface="黑体" panose="02010609060101010101" pitchFamily="49" charset="-122"/>
              </a:rPr>
              <a:t>95%</a:t>
            </a:r>
            <a:r>
              <a:rPr lang="zh-CN" altLang="en-US" sz="2000" kern="0" dirty="0">
                <a:latin typeface="黑体" panose="02010609060101010101" pitchFamily="49" charset="-122"/>
                <a:ea typeface="黑体" panose="02010609060101010101" pitchFamily="49" charset="-122"/>
              </a:rPr>
              <a:t>。根据需求可加入更多极化分解参数进一步提高分类精度。</a:t>
            </a:r>
            <a:endParaRPr lang="en-US" altLang="zh-CN" sz="2000" kern="0" dirty="0">
              <a:latin typeface="黑体" panose="02010609060101010101" pitchFamily="49" charset="-122"/>
              <a:ea typeface="黑体" panose="02010609060101010101" pitchFamily="49" charset="-122"/>
            </a:endParaRPr>
          </a:p>
        </p:txBody>
      </p:sp>
      <p:sp>
        <p:nvSpPr>
          <p:cNvPr id="7" name="文本框 6"/>
          <p:cNvSpPr txBox="1"/>
          <p:nvPr/>
        </p:nvSpPr>
        <p:spPr>
          <a:xfrm>
            <a:off x="7201470" y="3217175"/>
            <a:ext cx="1411287" cy="276999"/>
          </a:xfrm>
          <a:prstGeom prst="rect">
            <a:avLst/>
          </a:prstGeom>
          <a:noFill/>
        </p:spPr>
        <p:txBody>
          <a:bodyPr wrap="square" rtlCol="0">
            <a:spAutoFit/>
          </a:bodyPr>
          <a:lstStyle/>
          <a:p>
            <a:r>
              <a:rPr lang="zh-CN" altLang="en-US" sz="1200" b="1" dirty="0">
                <a:solidFill>
                  <a:srgbClr val="FF0000"/>
                </a:solidFill>
              </a:rPr>
              <a:t>极化参数融合模块</a:t>
            </a:r>
          </a:p>
        </p:txBody>
      </p:sp>
    </p:spTree>
    <p:extLst>
      <p:ext uri="{BB962C8B-B14F-4D97-AF65-F5344CB8AC3E}">
        <p14:creationId xmlns:p14="http://schemas.microsoft.com/office/powerpoint/2010/main" val="294692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细节级分类</a:t>
            </a:r>
          </a:p>
        </p:txBody>
      </p:sp>
    </p:spTree>
    <p:extLst>
      <p:ext uri="{BB962C8B-B14F-4D97-AF65-F5344CB8AC3E}">
        <p14:creationId xmlns:p14="http://schemas.microsoft.com/office/powerpoint/2010/main" val="74349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7" y="1219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细节级分类通常采用纹理分析法，以灰度共生矩阵（</a:t>
            </a:r>
            <a:r>
              <a:rPr lang="en-US" altLang="zh-CN" sz="2000" kern="0" dirty="0">
                <a:latin typeface="黑体" panose="02010609060101010101" pitchFamily="49" charset="-122"/>
                <a:ea typeface="黑体" panose="02010609060101010101" pitchFamily="49" charset="-122"/>
              </a:rPr>
              <a:t>GLCM</a:t>
            </a:r>
            <a:r>
              <a:rPr lang="zh-CN" altLang="en-US" sz="2000" kern="0" dirty="0">
                <a:latin typeface="黑体" panose="02010609060101010101" pitchFamily="49" charset="-122"/>
                <a:ea typeface="黑体" panose="02010609060101010101" pitchFamily="49" charset="-122"/>
              </a:rPr>
              <a:t>）最为常用。但由于超高分辨率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统计特性改变，其纹理也与传统</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影像呈现较大差异。</a:t>
            </a:r>
            <a:endParaRPr lang="en-US" altLang="zh-CN" sz="2000" kern="0" dirty="0">
              <a:latin typeface="黑体" panose="02010609060101010101" pitchFamily="49" charset="-122"/>
              <a:ea typeface="黑体" panose="02010609060101010101" pitchFamily="49" charset="-122"/>
            </a:endParaRPr>
          </a:p>
        </p:txBody>
      </p:sp>
      <p:pic>
        <p:nvPicPr>
          <p:cNvPr id="7" name="图片 6"/>
          <p:cNvPicPr/>
          <p:nvPr/>
        </p:nvPicPr>
        <p:blipFill>
          <a:blip r:embed="rId2"/>
          <a:stretch>
            <a:fillRect/>
          </a:stretch>
        </p:blipFill>
        <p:spPr>
          <a:xfrm>
            <a:off x="2727325" y="2269114"/>
            <a:ext cx="3841750" cy="728345"/>
          </a:xfrm>
          <a:prstGeom prst="rect">
            <a:avLst/>
          </a:prstGeom>
        </p:spPr>
      </p:pic>
      <p:sp>
        <p:nvSpPr>
          <p:cNvPr id="8" name="矩形 7"/>
          <p:cNvSpPr/>
          <p:nvPr/>
        </p:nvSpPr>
        <p:spPr>
          <a:xfrm>
            <a:off x="609600" y="3150650"/>
            <a:ext cx="8077200" cy="646331"/>
          </a:xfrm>
          <a:prstGeom prst="rect">
            <a:avLst/>
          </a:prstGeom>
        </p:spPr>
        <p:txBody>
          <a:bodyPr wrap="square">
            <a:spAutoFit/>
          </a:bodyPr>
          <a:lstStyle/>
          <a:p>
            <a:pPr algn="just">
              <a:spcBef>
                <a:spcPts val="600"/>
              </a:spcBef>
            </a:pPr>
            <a:r>
              <a:rPr lang="zh-CN" altLang="en-US" b="1" dirty="0">
                <a:solidFill>
                  <a:schemeClr val="accent6"/>
                </a:solidFill>
                <a:latin typeface="黑体" panose="02010609060101010101" pitchFamily="49" charset="-122"/>
                <a:ea typeface="黑体" panose="02010609060101010101" pitchFamily="49" charset="-122"/>
              </a:rPr>
              <a:t>超高分辨率</a:t>
            </a:r>
            <a:r>
              <a:rPr lang="en-US" altLang="zh-CN" b="1" dirty="0">
                <a:solidFill>
                  <a:schemeClr val="accent6"/>
                </a:solidFill>
                <a:latin typeface="黑体" panose="02010609060101010101" pitchFamily="49" charset="-122"/>
                <a:ea typeface="黑体" panose="02010609060101010101" pitchFamily="49" charset="-122"/>
              </a:rPr>
              <a:t>SAR</a:t>
            </a:r>
            <a:r>
              <a:rPr lang="zh-CN" altLang="en-US" b="1" dirty="0">
                <a:solidFill>
                  <a:schemeClr val="accent6"/>
                </a:solidFill>
                <a:latin typeface="黑体" panose="02010609060101010101" pitchFamily="49" charset="-122"/>
                <a:ea typeface="黑体" panose="02010609060101010101" pitchFamily="49" charset="-122"/>
              </a:rPr>
              <a:t>中的纹理一不再是散射强度的周期性重复，而是真实地物图案在一定随机过程下的重现。</a:t>
            </a:r>
            <a:endParaRPr lang="en-US" altLang="zh-CN" b="1" dirty="0">
              <a:solidFill>
                <a:schemeClr val="accent6"/>
              </a:solidFill>
              <a:latin typeface="黑体" panose="02010609060101010101" pitchFamily="49" charset="-122"/>
              <a:ea typeface="黑体" panose="02010609060101010101" pitchFamily="49" charset="-122"/>
            </a:endParaRPr>
          </a:p>
        </p:txBody>
      </p:sp>
      <p:grpSp>
        <p:nvGrpSpPr>
          <p:cNvPr id="3" name="组合 2"/>
          <p:cNvGrpSpPr/>
          <p:nvPr/>
        </p:nvGrpSpPr>
        <p:grpSpPr>
          <a:xfrm>
            <a:off x="808798" y="3796981"/>
            <a:ext cx="7678803" cy="2229063"/>
            <a:chOff x="406017" y="3962400"/>
            <a:chExt cx="7678803" cy="2229063"/>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17" y="4255564"/>
              <a:ext cx="1800000" cy="1800000"/>
            </a:xfrm>
            <a:prstGeom prst="rect">
              <a:avLst/>
            </a:prstGeom>
          </p:spPr>
        </p:pic>
        <p:sp>
          <p:nvSpPr>
            <p:cNvPr id="10" name="五边形 9"/>
            <p:cNvSpPr/>
            <p:nvPr/>
          </p:nvSpPr>
          <p:spPr>
            <a:xfrm>
              <a:off x="2515286" y="4850764"/>
              <a:ext cx="977825" cy="609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GLCM8</a:t>
              </a:r>
              <a:r>
                <a:rPr lang="zh-CN" altLang="en-US" sz="1600" b="1" dirty="0">
                  <a:solidFill>
                    <a:schemeClr val="tx1"/>
                  </a:solidFill>
                  <a:latin typeface="黑体" panose="02010609060101010101" pitchFamily="49" charset="-122"/>
                  <a:ea typeface="黑体" panose="02010609060101010101" pitchFamily="49" charset="-122"/>
                </a:rPr>
                <a:t>特征</a:t>
              </a:r>
            </a:p>
          </p:txBody>
        </p:sp>
        <p:pic>
          <p:nvPicPr>
            <p:cNvPr id="11" name="图片 10"/>
            <p:cNvPicPr/>
            <p:nvPr/>
          </p:nvPicPr>
          <p:blipFill rotWithShape="1">
            <a:blip r:embed="rId4" cstate="print">
              <a:extLst>
                <a:ext uri="{BEBA8EAE-BF5A-486C-A8C5-ECC9F3942E4B}">
                  <a14:imgProps xmlns:a14="http://schemas.microsoft.com/office/drawing/2010/main">
                    <a14:imgLayer r:embed="rId5">
                      <a14:imgEffect>
                        <a14:brightnessContrast contrast="-39000"/>
                      </a14:imgEffect>
                    </a14:imgLayer>
                  </a14:imgProps>
                </a:ext>
                <a:ext uri="{28A0092B-C50C-407E-A947-70E740481C1C}">
                  <a14:useLocalDpi xmlns:a14="http://schemas.microsoft.com/office/drawing/2010/main" val="0"/>
                </a:ext>
              </a:extLst>
            </a:blip>
            <a:srcRect r="49935"/>
            <a:stretch/>
          </p:blipFill>
          <p:spPr bwMode="auto">
            <a:xfrm>
              <a:off x="3810000" y="3962400"/>
              <a:ext cx="4267200" cy="1066800"/>
            </a:xfrm>
            <a:prstGeom prst="rect">
              <a:avLst/>
            </a:prstGeom>
            <a:noFill/>
            <a:ln>
              <a:noFill/>
            </a:ln>
          </p:spPr>
        </p:pic>
        <p:pic>
          <p:nvPicPr>
            <p:cNvPr id="12" name="图片 11"/>
            <p:cNvPicPr/>
            <p:nvPr/>
          </p:nvPicPr>
          <p:blipFill rotWithShape="1">
            <a:blip r:embed="rId6" cstate="print">
              <a:extLst>
                <a:ext uri="{BEBA8EAE-BF5A-486C-A8C5-ECC9F3942E4B}">
                  <a14:imgProps xmlns:a14="http://schemas.microsoft.com/office/drawing/2010/main">
                    <a14:imgLayer r:embed="rId5">
                      <a14:imgEffect>
                        <a14:brightnessContrast contrast="-39000"/>
                      </a14:imgEffect>
                    </a14:imgLayer>
                  </a14:imgProps>
                </a:ext>
                <a:ext uri="{28A0092B-C50C-407E-A947-70E740481C1C}">
                  <a14:useLocalDpi xmlns:a14="http://schemas.microsoft.com/office/drawing/2010/main" val="0"/>
                </a:ext>
              </a:extLst>
            </a:blip>
            <a:srcRect l="50064"/>
            <a:stretch/>
          </p:blipFill>
          <p:spPr bwMode="auto">
            <a:xfrm>
              <a:off x="3817620" y="5207417"/>
              <a:ext cx="4267200" cy="984046"/>
            </a:xfrm>
            <a:prstGeom prst="rect">
              <a:avLst/>
            </a:prstGeom>
            <a:noFill/>
            <a:ln>
              <a:noFill/>
            </a:ln>
          </p:spPr>
        </p:pic>
      </p:grpSp>
      <p:sp>
        <p:nvSpPr>
          <p:cNvPr id="15" name="文本框 14"/>
          <p:cNvSpPr txBox="1"/>
          <p:nvPr/>
        </p:nvSpPr>
        <p:spPr>
          <a:xfrm>
            <a:off x="571500" y="6108264"/>
            <a:ext cx="8153400" cy="646331"/>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我们尝试了很多组参数，这是相对最优的结果，但对不同类型地物细节的区分能力也非常有限</a:t>
            </a:r>
          </a:p>
        </p:txBody>
      </p:sp>
    </p:spTree>
    <p:extLst>
      <p:ext uri="{BB962C8B-B14F-4D97-AF65-F5344CB8AC3E}">
        <p14:creationId xmlns:p14="http://schemas.microsoft.com/office/powerpoint/2010/main" val="143723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6" y="12192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为此我们提出了含有</a:t>
            </a:r>
            <a:r>
              <a:rPr lang="en-US" altLang="zh-CN" sz="2000" kern="0" dirty="0">
                <a:latin typeface="黑体" panose="02010609060101010101" pitchFamily="49" charset="-122"/>
                <a:ea typeface="黑体" panose="02010609060101010101" pitchFamily="49" charset="-122"/>
              </a:rPr>
              <a:t>10</a:t>
            </a:r>
            <a:r>
              <a:rPr lang="zh-CN" altLang="en-US" sz="2000" kern="0" dirty="0">
                <a:latin typeface="黑体" panose="02010609060101010101" pitchFamily="49" charset="-122"/>
                <a:ea typeface="黑体" panose="02010609060101010101" pitchFamily="49" charset="-122"/>
              </a:rPr>
              <a:t>个基于多类空、频特征曲线参数的超高分辨率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特征集</a:t>
            </a:r>
            <a:endParaRPr lang="en-US" altLang="zh-CN" sz="2000" kern="0" dirty="0">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50280783"/>
              </p:ext>
            </p:extLst>
          </p:nvPr>
        </p:nvGraphicFramePr>
        <p:xfrm>
          <a:off x="-76200" y="2286000"/>
          <a:ext cx="9023616" cy="2895600"/>
        </p:xfrm>
        <a:graphic>
          <a:graphicData uri="http://schemas.openxmlformats.org/presentationml/2006/ole">
            <mc:AlternateContent xmlns:mc="http://schemas.openxmlformats.org/markup-compatibility/2006">
              <mc:Choice xmlns:v="urn:schemas-microsoft-com:vml" Requires="v">
                <p:oleObj spid="_x0000_s5147" name="Visio" r:id="rId3" imgW="7612459" imgH="2445973" progId="Visio.Drawing.15">
                  <p:embed/>
                </p:oleObj>
              </mc:Choice>
              <mc:Fallback>
                <p:oleObj name="Visio" r:id="rId3" imgW="7612459" imgH="2445973" progId="Visio.Drawing.15">
                  <p:embed/>
                  <p:pic>
                    <p:nvPicPr>
                      <p:cNvPr id="0" name="Object 1"/>
                      <p:cNvPicPr>
                        <a:picLocks noChangeAspect="1" noChangeArrowheads="1"/>
                      </p:cNvPicPr>
                      <p:nvPr/>
                    </p:nvPicPr>
                    <p:blipFill>
                      <a:blip r:embed="rId4"/>
                      <a:srcRect/>
                      <a:stretch>
                        <a:fillRect/>
                      </a:stretch>
                    </p:blipFill>
                    <p:spPr bwMode="auto">
                      <a:xfrm>
                        <a:off x="-76200" y="2286000"/>
                        <a:ext cx="9023616" cy="2895600"/>
                      </a:xfrm>
                      <a:prstGeom prst="rect">
                        <a:avLst/>
                      </a:prstGeom>
                      <a:noFill/>
                    </p:spPr>
                  </p:pic>
                </p:oleObj>
              </mc:Fallback>
            </mc:AlternateContent>
          </a:graphicData>
        </a:graphic>
      </p:graphicFrame>
      <p:sp>
        <p:nvSpPr>
          <p:cNvPr id="14" name="横卷形 13"/>
          <p:cNvSpPr/>
          <p:nvPr/>
        </p:nvSpPr>
        <p:spPr>
          <a:xfrm>
            <a:off x="2133600" y="5772611"/>
            <a:ext cx="5334000" cy="448657"/>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GRSL</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4004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latin typeface="黑体" panose="02010609060101010101" pitchFamily="49" charset="-122"/>
                <a:ea typeface="黑体" panose="02010609060101010101" pitchFamily="49" charset="-122"/>
              </a:rPr>
              <a:t>目录</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latin typeface="黑体" panose="02010609060101010101" pitchFamily="49" charset="-122"/>
                <a:ea typeface="黑体" panose="02010609060101010101" pitchFamily="49" charset="-122"/>
              </a:rPr>
              <a:t>研究背景</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场景级分类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语义级分类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细节级分类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总结</a:t>
            </a:r>
          </a:p>
        </p:txBody>
      </p:sp>
    </p:spTree>
    <p:extLst>
      <p:ext uri="{BB962C8B-B14F-4D97-AF65-F5344CB8AC3E}">
        <p14:creationId xmlns:p14="http://schemas.microsoft.com/office/powerpoint/2010/main" val="1325829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6" y="51816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r>
              <a:rPr lang="zh-CN" altLang="en-US" sz="2000" kern="0" dirty="0">
                <a:latin typeface="黑体" panose="02010609060101010101" pitchFamily="49" charset="-122"/>
                <a:ea typeface="黑体" panose="02010609060101010101" pitchFamily="49" charset="-122"/>
              </a:rPr>
              <a:t>可以看到</a:t>
            </a:r>
            <a:r>
              <a:rPr lang="en-US" altLang="zh-CN" sz="2000" kern="0" dirty="0">
                <a:latin typeface="黑体" panose="02010609060101010101" pitchFamily="49" charset="-122"/>
                <a:ea typeface="黑体" panose="02010609060101010101" pitchFamily="49" charset="-122"/>
              </a:rPr>
              <a:t>F1</a:t>
            </a:r>
            <a:r>
              <a:rPr lang="zh-CN" altLang="en-US" sz="2000" kern="0" dirty="0">
                <a:latin typeface="黑体" panose="02010609060101010101" pitchFamily="49" charset="-122"/>
                <a:ea typeface="黑体" panose="02010609060101010101" pitchFamily="49" charset="-122"/>
              </a:rPr>
              <a:t>、</a:t>
            </a:r>
            <a:r>
              <a:rPr lang="en-US" altLang="zh-CN" sz="2000" kern="0" dirty="0">
                <a:latin typeface="黑体" panose="02010609060101010101" pitchFamily="49" charset="-122"/>
                <a:ea typeface="黑体" panose="02010609060101010101" pitchFamily="49" charset="-122"/>
              </a:rPr>
              <a:t>F6 </a:t>
            </a:r>
            <a:r>
              <a:rPr lang="zh-CN" altLang="en-US" sz="2000" kern="0" dirty="0">
                <a:latin typeface="黑体" panose="02010609060101010101" pitchFamily="49" charset="-122"/>
                <a:ea typeface="黑体" panose="02010609060101010101" pitchFamily="49" charset="-122"/>
              </a:rPr>
              <a:t>反映整体散射强度，</a:t>
            </a:r>
            <a:r>
              <a:rPr lang="en-US" altLang="zh-CN" sz="2000" kern="0" dirty="0">
                <a:latin typeface="黑体" panose="02010609060101010101" pitchFamily="49" charset="-122"/>
                <a:ea typeface="黑体" panose="02010609060101010101" pitchFamily="49" charset="-122"/>
              </a:rPr>
              <a:t>F6</a:t>
            </a:r>
            <a:r>
              <a:rPr lang="zh-CN" altLang="en-US" sz="2000" kern="0" dirty="0">
                <a:latin typeface="黑体" panose="02010609060101010101" pitchFamily="49" charset="-122"/>
                <a:ea typeface="黑体" panose="02010609060101010101" pitchFamily="49" charset="-122"/>
              </a:rPr>
              <a:t>更侧重于边缘和细节的呈现；</a:t>
            </a:r>
            <a:r>
              <a:rPr lang="en-US" altLang="zh-CN" sz="2000" kern="0" dirty="0">
                <a:latin typeface="黑体" panose="02010609060101010101" pitchFamily="49" charset="-122"/>
                <a:ea typeface="黑体" panose="02010609060101010101" pitchFamily="49" charset="-122"/>
              </a:rPr>
              <a:t>F2</a:t>
            </a:r>
            <a:r>
              <a:rPr lang="zh-CN" altLang="en-US" sz="2000" kern="0" dirty="0">
                <a:latin typeface="黑体" panose="02010609060101010101" pitchFamily="49" charset="-122"/>
                <a:ea typeface="黑体" panose="02010609060101010101" pitchFamily="49" charset="-122"/>
              </a:rPr>
              <a:t>主要区分金属目标，</a:t>
            </a:r>
            <a:r>
              <a:rPr lang="en-US" altLang="zh-CN" sz="2000" kern="0" dirty="0">
                <a:latin typeface="黑体" panose="02010609060101010101" pitchFamily="49" charset="-122"/>
                <a:ea typeface="黑体" panose="02010609060101010101" pitchFamily="49" charset="-122"/>
              </a:rPr>
              <a:t>F3</a:t>
            </a:r>
            <a:r>
              <a:rPr lang="zh-CN" altLang="en-US" sz="2000" kern="0" dirty="0">
                <a:latin typeface="黑体" panose="02010609060101010101" pitchFamily="49" charset="-122"/>
                <a:ea typeface="黑体" panose="02010609060101010101" pitchFamily="49" charset="-122"/>
              </a:rPr>
              <a:t>和</a:t>
            </a:r>
            <a:r>
              <a:rPr lang="en-US" altLang="zh-CN" sz="2000" kern="0" dirty="0">
                <a:latin typeface="黑体" panose="02010609060101010101" pitchFamily="49" charset="-122"/>
                <a:ea typeface="黑体" panose="02010609060101010101" pitchFamily="49" charset="-122"/>
              </a:rPr>
              <a:t>F4</a:t>
            </a:r>
            <a:r>
              <a:rPr lang="zh-CN" altLang="en-US" sz="2000" kern="0" dirty="0">
                <a:latin typeface="黑体" panose="02010609060101010101" pitchFamily="49" charset="-122"/>
                <a:ea typeface="黑体" panose="02010609060101010101" pitchFamily="49" charset="-122"/>
              </a:rPr>
              <a:t>主要突出人工目标，</a:t>
            </a:r>
            <a:r>
              <a:rPr lang="en-US" altLang="zh-CN" sz="2000" kern="0" dirty="0">
                <a:latin typeface="黑体" panose="02010609060101010101" pitchFamily="49" charset="-122"/>
                <a:ea typeface="黑体" panose="02010609060101010101" pitchFamily="49" charset="-122"/>
              </a:rPr>
              <a:t>F5</a:t>
            </a:r>
            <a:r>
              <a:rPr lang="zh-CN" altLang="en-US" sz="2000" kern="0" dirty="0">
                <a:latin typeface="黑体" panose="02010609060101010101" pitchFamily="49" charset="-122"/>
                <a:ea typeface="黑体" panose="02010609060101010101" pitchFamily="49" charset="-122"/>
              </a:rPr>
              <a:t>和</a:t>
            </a:r>
            <a:r>
              <a:rPr lang="en-US" altLang="zh-CN" sz="2000" kern="0" dirty="0">
                <a:latin typeface="黑体" panose="02010609060101010101" pitchFamily="49" charset="-122"/>
                <a:ea typeface="黑体" panose="02010609060101010101" pitchFamily="49" charset="-122"/>
              </a:rPr>
              <a:t>F8</a:t>
            </a:r>
            <a:r>
              <a:rPr lang="zh-CN" altLang="en-US" sz="2000" kern="0" dirty="0">
                <a:latin typeface="黑体" panose="02010609060101010101" pitchFamily="49" charset="-122"/>
                <a:ea typeface="黑体" panose="02010609060101010101" pitchFamily="49" charset="-122"/>
              </a:rPr>
              <a:t>侧重于对体表整体图案的强调，其中</a:t>
            </a:r>
            <a:r>
              <a:rPr lang="en-US" altLang="zh-CN" sz="2000" kern="0" dirty="0">
                <a:latin typeface="黑体" panose="02010609060101010101" pitchFamily="49" charset="-122"/>
                <a:ea typeface="黑体" panose="02010609060101010101" pitchFamily="49" charset="-122"/>
              </a:rPr>
              <a:t>F8</a:t>
            </a:r>
            <a:r>
              <a:rPr lang="zh-CN" altLang="en-US" sz="2000" kern="0" dirty="0">
                <a:latin typeface="黑体" panose="02010609060101010101" pitchFamily="49" charset="-122"/>
                <a:ea typeface="黑体" panose="02010609060101010101" pitchFamily="49" charset="-122"/>
              </a:rPr>
              <a:t>对阴影更为敏感；</a:t>
            </a:r>
            <a:r>
              <a:rPr lang="en-US" altLang="zh-CN" sz="2000" kern="0" dirty="0">
                <a:latin typeface="黑体" panose="02010609060101010101" pitchFamily="49" charset="-122"/>
                <a:ea typeface="黑体" panose="02010609060101010101" pitchFamily="49" charset="-122"/>
              </a:rPr>
              <a:t>F7</a:t>
            </a:r>
            <a:r>
              <a:rPr lang="zh-CN" altLang="en-US" sz="2000" kern="0" dirty="0">
                <a:latin typeface="黑体" panose="02010609060101010101" pitchFamily="49" charset="-122"/>
                <a:ea typeface="黑体" panose="02010609060101010101" pitchFamily="49" charset="-122"/>
              </a:rPr>
              <a:t>可以区分纹理和均匀植被，</a:t>
            </a:r>
            <a:r>
              <a:rPr lang="en-US" altLang="zh-CN" sz="2000" kern="0" dirty="0">
                <a:latin typeface="黑体" panose="02010609060101010101" pitchFamily="49" charset="-122"/>
                <a:ea typeface="黑体" panose="02010609060101010101" pitchFamily="49" charset="-122"/>
              </a:rPr>
              <a:t>F9</a:t>
            </a:r>
            <a:r>
              <a:rPr lang="zh-CN" altLang="en-US" sz="2000" kern="0" dirty="0">
                <a:latin typeface="黑体" panose="02010609060101010101" pitchFamily="49" charset="-122"/>
                <a:ea typeface="黑体" panose="02010609060101010101" pitchFamily="49" charset="-122"/>
              </a:rPr>
              <a:t>可以区分道路，</a:t>
            </a:r>
            <a:r>
              <a:rPr lang="en-US" altLang="zh-CN" sz="2000" kern="0" dirty="0">
                <a:latin typeface="黑体" panose="02010609060101010101" pitchFamily="49" charset="-122"/>
                <a:ea typeface="黑体" panose="02010609060101010101" pitchFamily="49" charset="-122"/>
              </a:rPr>
              <a:t>F10</a:t>
            </a:r>
            <a:r>
              <a:rPr lang="zh-CN" altLang="en-US" sz="2000" kern="0" dirty="0">
                <a:latin typeface="黑体" panose="02010609060101010101" pitchFamily="49" charset="-122"/>
                <a:ea typeface="黑体" panose="02010609060101010101" pitchFamily="49" charset="-122"/>
              </a:rPr>
              <a:t>中可以很好区分方向性地物（葡萄架）</a:t>
            </a:r>
            <a:endParaRPr lang="en-US" altLang="zh-CN" sz="2000" kern="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582786" y="1889760"/>
            <a:ext cx="8018681" cy="3048000"/>
          </a:xfrm>
          <a:prstGeom prst="rect">
            <a:avLst/>
          </a:prstGeom>
        </p:spPr>
      </p:pic>
      <p:sp>
        <p:nvSpPr>
          <p:cNvPr id="7" name="内容占位符 2"/>
          <p:cNvSpPr txBox="1">
            <a:spLocks/>
          </p:cNvSpPr>
          <p:nvPr/>
        </p:nvSpPr>
        <p:spPr bwMode="auto">
          <a:xfrm>
            <a:off x="421256" y="12192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我们在</a:t>
            </a:r>
            <a:r>
              <a:rPr lang="en-US" altLang="zh-CN" sz="2000" kern="0" dirty="0">
                <a:latin typeface="黑体" panose="02010609060101010101" pitchFamily="49" charset="-122"/>
                <a:ea typeface="黑体" panose="02010609060101010101" pitchFamily="49" charset="-122"/>
              </a:rPr>
              <a:t>0.12X0.15</a:t>
            </a:r>
            <a:r>
              <a:rPr lang="zh-CN" altLang="en-US" sz="2000" kern="0" dirty="0">
                <a:latin typeface="黑体" panose="02010609060101010101" pitchFamily="49" charset="-122"/>
                <a:ea typeface="黑体" panose="02010609060101010101" pitchFamily="49" charset="-122"/>
              </a:rPr>
              <a:t>米分辨率的</a:t>
            </a:r>
            <a:r>
              <a:rPr lang="en-US" altLang="zh-CN" sz="2000" kern="0" dirty="0" err="1">
                <a:latin typeface="黑体" panose="02010609060101010101" pitchFamily="49" charset="-122"/>
                <a:ea typeface="黑体" panose="02010609060101010101" pitchFamily="49" charset="-122"/>
              </a:rPr>
              <a:t>Ka</a:t>
            </a:r>
            <a:r>
              <a:rPr lang="zh-CN" altLang="en-US" sz="2000" kern="0" dirty="0">
                <a:latin typeface="黑体" panose="02010609060101010101" pitchFamily="49" charset="-122"/>
                <a:ea typeface="黑体" panose="02010609060101010101" pitchFamily="49" charset="-122"/>
              </a:rPr>
              <a:t>波段机载</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影像上提取了新的特征图</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333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7" name="内容占位符 2"/>
          <p:cNvSpPr txBox="1">
            <a:spLocks/>
          </p:cNvSpPr>
          <p:nvPr/>
        </p:nvSpPr>
        <p:spPr bwMode="auto">
          <a:xfrm>
            <a:off x="421256" y="1219200"/>
            <a:ext cx="8341743" cy="67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采用新的特征集，基于</a:t>
            </a:r>
            <a:r>
              <a:rPr lang="en-US" altLang="zh-CN" sz="2000" kern="0" dirty="0">
                <a:latin typeface="黑体" panose="02010609060101010101" pitchFamily="49" charset="-122"/>
                <a:ea typeface="黑体" panose="02010609060101010101" pitchFamily="49" charset="-122"/>
              </a:rPr>
              <a:t>SVM</a:t>
            </a:r>
            <a:r>
              <a:rPr lang="zh-CN" altLang="en-US" sz="2000" kern="0" dirty="0">
                <a:latin typeface="黑体" panose="02010609060101010101" pitchFamily="49" charset="-122"/>
                <a:ea typeface="黑体" panose="02010609060101010101" pitchFamily="49" charset="-122"/>
              </a:rPr>
              <a:t>分类方法，我们将该影像中的地物细节分为</a:t>
            </a:r>
            <a:r>
              <a:rPr lang="en-US" altLang="zh-CN" sz="2000" kern="0" dirty="0">
                <a:latin typeface="黑体" panose="02010609060101010101" pitchFamily="49" charset="-122"/>
                <a:ea typeface="黑体" panose="02010609060101010101" pitchFamily="49" charset="-122"/>
              </a:rPr>
              <a:t>8</a:t>
            </a:r>
            <a:r>
              <a:rPr lang="zh-CN" altLang="en-US" sz="2000" kern="0" dirty="0">
                <a:latin typeface="黑体" panose="02010609060101010101" pitchFamily="49" charset="-122"/>
                <a:ea typeface="黑体" panose="02010609060101010101" pitchFamily="49" charset="-122"/>
              </a:rPr>
              <a:t>类。</a:t>
            </a:r>
            <a:endParaRPr lang="en-US" altLang="zh-CN" sz="2000" kern="0" dirty="0">
              <a:latin typeface="黑体" panose="02010609060101010101" pitchFamily="49" charset="-122"/>
              <a:ea typeface="黑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04412713"/>
              </p:ext>
            </p:extLst>
          </p:nvPr>
        </p:nvGraphicFramePr>
        <p:xfrm>
          <a:off x="4724405" y="1981200"/>
          <a:ext cx="4190995" cy="3143927"/>
        </p:xfrm>
        <a:graphic>
          <a:graphicData uri="http://schemas.openxmlformats.org/drawingml/2006/table">
            <a:tbl>
              <a:tblPr firstRow="1" firstCol="1" bandRow="1">
                <a:tableStyleId>{21E4AEA4-8DFA-4A89-87EB-49C32662AFE0}</a:tableStyleId>
              </a:tblPr>
              <a:tblGrid>
                <a:gridCol w="435287">
                  <a:extLst>
                    <a:ext uri="{9D8B030D-6E8A-4147-A177-3AD203B41FA5}">
                      <a16:colId xmlns:a16="http://schemas.microsoft.com/office/drawing/2014/main" val="20000"/>
                    </a:ext>
                  </a:extLst>
                </a:gridCol>
                <a:gridCol w="468835">
                  <a:extLst>
                    <a:ext uri="{9D8B030D-6E8A-4147-A177-3AD203B41FA5}">
                      <a16:colId xmlns:a16="http://schemas.microsoft.com/office/drawing/2014/main" val="20001"/>
                    </a:ext>
                  </a:extLst>
                </a:gridCol>
                <a:gridCol w="468835">
                  <a:extLst>
                    <a:ext uri="{9D8B030D-6E8A-4147-A177-3AD203B41FA5}">
                      <a16:colId xmlns:a16="http://schemas.microsoft.com/office/drawing/2014/main" val="20002"/>
                    </a:ext>
                  </a:extLst>
                </a:gridCol>
                <a:gridCol w="469673">
                  <a:extLst>
                    <a:ext uri="{9D8B030D-6E8A-4147-A177-3AD203B41FA5}">
                      <a16:colId xmlns:a16="http://schemas.microsoft.com/office/drawing/2014/main" val="20003"/>
                    </a:ext>
                  </a:extLst>
                </a:gridCol>
                <a:gridCol w="469673">
                  <a:extLst>
                    <a:ext uri="{9D8B030D-6E8A-4147-A177-3AD203B41FA5}">
                      <a16:colId xmlns:a16="http://schemas.microsoft.com/office/drawing/2014/main" val="20004"/>
                    </a:ext>
                  </a:extLst>
                </a:gridCol>
                <a:gridCol w="469673">
                  <a:extLst>
                    <a:ext uri="{9D8B030D-6E8A-4147-A177-3AD203B41FA5}">
                      <a16:colId xmlns:a16="http://schemas.microsoft.com/office/drawing/2014/main" val="20005"/>
                    </a:ext>
                  </a:extLst>
                </a:gridCol>
                <a:gridCol w="469673">
                  <a:extLst>
                    <a:ext uri="{9D8B030D-6E8A-4147-A177-3AD203B41FA5}">
                      <a16:colId xmlns:a16="http://schemas.microsoft.com/office/drawing/2014/main" val="20006"/>
                    </a:ext>
                  </a:extLst>
                </a:gridCol>
                <a:gridCol w="469673">
                  <a:extLst>
                    <a:ext uri="{9D8B030D-6E8A-4147-A177-3AD203B41FA5}">
                      <a16:colId xmlns:a16="http://schemas.microsoft.com/office/drawing/2014/main" val="20007"/>
                    </a:ext>
                  </a:extLst>
                </a:gridCol>
                <a:gridCol w="469673">
                  <a:extLst>
                    <a:ext uri="{9D8B030D-6E8A-4147-A177-3AD203B41FA5}">
                      <a16:colId xmlns:a16="http://schemas.microsoft.com/office/drawing/2014/main" val="20008"/>
                    </a:ext>
                  </a:extLst>
                </a:gridCol>
              </a:tblGrid>
              <a:tr h="280077">
                <a:tc gridSpan="9">
                  <a:txBody>
                    <a:bodyPr/>
                    <a:lstStyle/>
                    <a:p>
                      <a:pPr algn="ctr">
                        <a:spcAft>
                          <a:spcPts val="0"/>
                        </a:spcAft>
                      </a:pPr>
                      <a:r>
                        <a:rPr lang="zh-CN" altLang="en-US" sz="1000" b="1" kern="100" dirty="0">
                          <a:effectLst/>
                        </a:rPr>
                        <a:t>混淆矩阵</a:t>
                      </a:r>
                      <a:r>
                        <a:rPr lang="en-US" sz="1000" b="1" kern="100" dirty="0">
                          <a:effectLst/>
                        </a:rPr>
                        <a:t>(%)</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0350">
                <a:tc>
                  <a:txBody>
                    <a:bodyPr/>
                    <a:lstStyle/>
                    <a:p>
                      <a:pPr algn="ctr">
                        <a:spcAft>
                          <a:spcPts val="0"/>
                        </a:spcAft>
                      </a:pPr>
                      <a:r>
                        <a:rPr lang="zh-CN" altLang="en-US" sz="1000" b="1" kern="100" dirty="0">
                          <a:effectLst/>
                        </a:rPr>
                        <a:t>类型</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C3</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C4</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C8</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0350">
                <a:tc>
                  <a:txBody>
                    <a:bodyPr/>
                    <a:lstStyle/>
                    <a:p>
                      <a:pPr algn="ctr">
                        <a:spcAft>
                          <a:spcPts val="0"/>
                        </a:spcAft>
                      </a:pPr>
                      <a:r>
                        <a:rPr lang="en-US" sz="1000" b="1" kern="100">
                          <a:effectLst/>
                        </a:rPr>
                        <a:t>C1</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99.37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5.87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2.34</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0.57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0.85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0.15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60350">
                <a:tc>
                  <a:txBody>
                    <a:bodyPr/>
                    <a:lstStyle/>
                    <a:p>
                      <a:pPr algn="ctr">
                        <a:spcAft>
                          <a:spcPts val="0"/>
                        </a:spcAft>
                      </a:pPr>
                      <a:r>
                        <a:rPr lang="en-US" sz="1000" b="1" kern="100">
                          <a:effectLst/>
                        </a:rPr>
                        <a:t>C2</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0.59</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solidFill>
                            <a:schemeClr val="dk1"/>
                          </a:solidFill>
                          <a:effectLst/>
                          <a:latin typeface="+mn-lt"/>
                          <a:ea typeface="+mn-ea"/>
                          <a:cs typeface="+mn-cs"/>
                        </a:rPr>
                        <a:t>83.44</a:t>
                      </a:r>
                      <a:endParaRPr lang="zh-CN" sz="1000" b="1" kern="100" dirty="0">
                        <a:solidFill>
                          <a:schemeClr val="dk1"/>
                        </a:solidFill>
                        <a:effectLst/>
                        <a:latin typeface="+mn-lt"/>
                        <a:ea typeface="+mn-ea"/>
                        <a:cs typeface="+mn-cs"/>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14.66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11.81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2.65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2.56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60350">
                <a:tc>
                  <a:txBody>
                    <a:bodyPr/>
                    <a:lstStyle/>
                    <a:p>
                      <a:pPr algn="ctr">
                        <a:spcAft>
                          <a:spcPts val="0"/>
                        </a:spcAft>
                      </a:pPr>
                      <a:r>
                        <a:rPr lang="en-US" sz="1000" b="1" kern="100">
                          <a:effectLst/>
                        </a:rPr>
                        <a:t>C3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0.03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6.93</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79.17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4.51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60350">
                <a:tc>
                  <a:txBody>
                    <a:bodyPr/>
                    <a:lstStyle/>
                    <a:p>
                      <a:pPr algn="ctr">
                        <a:spcAft>
                          <a:spcPts val="0"/>
                        </a:spcAft>
                      </a:pPr>
                      <a:r>
                        <a:rPr lang="en-US" sz="1000" b="1" kern="100">
                          <a:effectLst/>
                        </a:rPr>
                        <a:t>C4</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0.23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76.57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0.59</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2.38</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60350">
                <a:tc>
                  <a:txBody>
                    <a:bodyPr/>
                    <a:lstStyle/>
                    <a:p>
                      <a:pPr algn="ctr">
                        <a:spcAft>
                          <a:spcPts val="0"/>
                        </a:spcAft>
                      </a:pPr>
                      <a:r>
                        <a:rPr lang="en-US" sz="1000" b="1" kern="100">
                          <a:effectLst/>
                        </a:rPr>
                        <a:t>C5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2.23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3.2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82.78</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9.85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60350">
                <a:tc>
                  <a:txBody>
                    <a:bodyPr/>
                    <a:lstStyle/>
                    <a:p>
                      <a:pPr algn="ctr">
                        <a:spcAft>
                          <a:spcPts val="0"/>
                        </a:spcAft>
                      </a:pPr>
                      <a:r>
                        <a:rPr lang="en-US" sz="1000" b="1" kern="100">
                          <a:effectLst/>
                        </a:rPr>
                        <a:t>C6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0.16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4.56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86.62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2.56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60350">
                <a:tc>
                  <a:txBody>
                    <a:bodyPr/>
                    <a:lstStyle/>
                    <a:p>
                      <a:pPr algn="ctr">
                        <a:spcAft>
                          <a:spcPts val="0"/>
                        </a:spcAft>
                      </a:pPr>
                      <a:r>
                        <a:rPr lang="en-US" sz="1000" b="1" kern="100">
                          <a:effectLst/>
                        </a:rPr>
                        <a:t>C7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0.59</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0.47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22.86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93.11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60350">
                <a:tc>
                  <a:txBody>
                    <a:bodyPr/>
                    <a:lstStyle/>
                    <a:p>
                      <a:pPr algn="ctr">
                        <a:spcAft>
                          <a:spcPts val="0"/>
                        </a:spcAft>
                      </a:pPr>
                      <a:r>
                        <a:rPr lang="en-US" sz="1000" b="1" kern="100">
                          <a:effectLst/>
                        </a:rPr>
                        <a:t>C8</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0.15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94.87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extLst>
                  <a:ext uri="{0D108BD9-81ED-4DB2-BD59-A6C34878D82A}">
                    <a16:rowId xmlns:a16="http://schemas.microsoft.com/office/drawing/2014/main" val="10009"/>
                  </a:ext>
                </a:extLst>
              </a:tr>
              <a:tr h="260350">
                <a:tc gridSpan="9">
                  <a:txBody>
                    <a:bodyPr/>
                    <a:lstStyle/>
                    <a:p>
                      <a:pPr algn="ctr">
                        <a:spcAft>
                          <a:spcPts val="0"/>
                        </a:spcAft>
                      </a:pPr>
                      <a:r>
                        <a:rPr lang="zh-CN" altLang="en-US" sz="1000" b="1" kern="100" dirty="0">
                          <a:effectLst/>
                        </a:rPr>
                        <a:t>整体精度</a:t>
                      </a:r>
                      <a:r>
                        <a:rPr lang="en-US" sz="1000" b="1" kern="100" dirty="0">
                          <a:effectLst/>
                        </a:rPr>
                        <a:t>= 88.96%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0"/>
                  </a:ext>
                </a:extLst>
              </a:tr>
              <a:tr h="260350">
                <a:tc gridSpan="9">
                  <a:txBody>
                    <a:bodyPr/>
                    <a:lstStyle/>
                    <a:p>
                      <a:pPr algn="ctr">
                        <a:spcAft>
                          <a:spcPts val="0"/>
                        </a:spcAft>
                      </a:pPr>
                      <a:r>
                        <a:rPr lang="en-US" sz="1000" b="1" kern="100" dirty="0">
                          <a:effectLst/>
                        </a:rPr>
                        <a:t>Kappa </a:t>
                      </a:r>
                      <a:r>
                        <a:rPr lang="zh-CN" altLang="en-US" sz="1000" b="1" kern="100" dirty="0">
                          <a:effectLst/>
                        </a:rPr>
                        <a:t>系数</a:t>
                      </a:r>
                      <a:r>
                        <a:rPr lang="en-US" sz="1000" b="1" kern="100" dirty="0">
                          <a:effectLst/>
                        </a:rPr>
                        <a:t> = 0.8589</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1"/>
                  </a:ext>
                </a:extLst>
              </a:tr>
            </a:tbl>
          </a:graphicData>
        </a:graphic>
      </p:graphicFrame>
      <p:grpSp>
        <p:nvGrpSpPr>
          <p:cNvPr id="9" name="组合 8"/>
          <p:cNvGrpSpPr/>
          <p:nvPr/>
        </p:nvGrpSpPr>
        <p:grpSpPr>
          <a:xfrm>
            <a:off x="340745" y="2008547"/>
            <a:ext cx="4495799" cy="3200400"/>
            <a:chOff x="304800" y="1988820"/>
            <a:chExt cx="4495799" cy="3200400"/>
          </a:xfrm>
        </p:grpSpPr>
        <p:pic>
          <p:nvPicPr>
            <p:cNvPr id="8" name="图片 7"/>
            <p:cNvPicPr>
              <a:picLocks noChangeAspect="1"/>
            </p:cNvPicPr>
            <p:nvPr/>
          </p:nvPicPr>
          <p:blipFill rotWithShape="1">
            <a:blip r:embed="rId2"/>
            <a:srcRect l="62168" b="9177"/>
            <a:stretch/>
          </p:blipFill>
          <p:spPr>
            <a:xfrm>
              <a:off x="304800" y="1988820"/>
              <a:ext cx="3705695" cy="3200400"/>
            </a:xfrm>
            <a:prstGeom prst="rect">
              <a:avLst/>
            </a:prstGeom>
          </p:spPr>
        </p:pic>
        <p:sp>
          <p:nvSpPr>
            <p:cNvPr id="5" name="文本框 4"/>
            <p:cNvSpPr txBox="1"/>
            <p:nvPr/>
          </p:nvSpPr>
          <p:spPr>
            <a:xfrm>
              <a:off x="3822151" y="2321570"/>
              <a:ext cx="609600" cy="261610"/>
            </a:xfrm>
            <a:prstGeom prst="rect">
              <a:avLst/>
            </a:prstGeom>
            <a:noFill/>
          </p:spPr>
          <p:txBody>
            <a:bodyPr wrap="square" rtlCol="0">
              <a:spAutoFit/>
            </a:bodyPr>
            <a:lstStyle/>
            <a:p>
              <a:r>
                <a:rPr lang="zh-CN" altLang="en-US" sz="1100" b="1" dirty="0"/>
                <a:t>葡萄架</a:t>
              </a:r>
            </a:p>
          </p:txBody>
        </p:sp>
        <p:sp>
          <p:nvSpPr>
            <p:cNvPr id="10" name="文本框 9"/>
            <p:cNvSpPr txBox="1"/>
            <p:nvPr/>
          </p:nvSpPr>
          <p:spPr>
            <a:xfrm>
              <a:off x="3834050" y="2536195"/>
              <a:ext cx="609600" cy="261610"/>
            </a:xfrm>
            <a:prstGeom prst="rect">
              <a:avLst/>
            </a:prstGeom>
            <a:noFill/>
          </p:spPr>
          <p:txBody>
            <a:bodyPr wrap="square" rtlCol="0">
              <a:spAutoFit/>
            </a:bodyPr>
            <a:lstStyle/>
            <a:p>
              <a:r>
                <a:rPr lang="zh-CN" altLang="en-US" sz="1100" b="1" dirty="0"/>
                <a:t>绿化带</a:t>
              </a:r>
            </a:p>
          </p:txBody>
        </p:sp>
        <p:sp>
          <p:nvSpPr>
            <p:cNvPr id="11" name="文本框 10"/>
            <p:cNvSpPr txBox="1"/>
            <p:nvPr/>
          </p:nvSpPr>
          <p:spPr>
            <a:xfrm>
              <a:off x="3842283" y="2752085"/>
              <a:ext cx="609600" cy="261610"/>
            </a:xfrm>
            <a:prstGeom prst="rect">
              <a:avLst/>
            </a:prstGeom>
            <a:noFill/>
          </p:spPr>
          <p:txBody>
            <a:bodyPr wrap="square" rtlCol="0">
              <a:spAutoFit/>
            </a:bodyPr>
            <a:lstStyle/>
            <a:p>
              <a:r>
                <a:rPr lang="zh-CN" altLang="en-US" sz="1100" b="1" dirty="0"/>
                <a:t>道路</a:t>
              </a:r>
            </a:p>
          </p:txBody>
        </p:sp>
        <p:sp>
          <p:nvSpPr>
            <p:cNvPr id="12" name="文本框 11"/>
            <p:cNvSpPr txBox="1"/>
            <p:nvPr/>
          </p:nvSpPr>
          <p:spPr>
            <a:xfrm>
              <a:off x="3850516" y="2980715"/>
              <a:ext cx="837944" cy="261610"/>
            </a:xfrm>
            <a:prstGeom prst="rect">
              <a:avLst/>
            </a:prstGeom>
            <a:noFill/>
          </p:spPr>
          <p:txBody>
            <a:bodyPr wrap="square" rtlCol="0">
              <a:spAutoFit/>
            </a:bodyPr>
            <a:lstStyle/>
            <a:p>
              <a:r>
                <a:rPr lang="zh-CN" altLang="en-US" sz="1100" b="1" dirty="0"/>
                <a:t>低矮建筑</a:t>
              </a:r>
            </a:p>
          </p:txBody>
        </p:sp>
        <p:sp>
          <p:nvSpPr>
            <p:cNvPr id="13" name="文本框 12"/>
            <p:cNvSpPr txBox="1"/>
            <p:nvPr/>
          </p:nvSpPr>
          <p:spPr>
            <a:xfrm>
              <a:off x="3842283" y="3180100"/>
              <a:ext cx="837944" cy="261610"/>
            </a:xfrm>
            <a:prstGeom prst="rect">
              <a:avLst/>
            </a:prstGeom>
            <a:noFill/>
          </p:spPr>
          <p:txBody>
            <a:bodyPr wrap="square" rtlCol="0">
              <a:spAutoFit/>
            </a:bodyPr>
            <a:lstStyle/>
            <a:p>
              <a:r>
                <a:rPr lang="zh-CN" altLang="en-US" sz="1100" b="1" dirty="0"/>
                <a:t>高层建筑</a:t>
              </a:r>
            </a:p>
          </p:txBody>
        </p:sp>
        <p:sp>
          <p:nvSpPr>
            <p:cNvPr id="14" name="文本框 13"/>
            <p:cNvSpPr txBox="1"/>
            <p:nvPr/>
          </p:nvSpPr>
          <p:spPr>
            <a:xfrm>
              <a:off x="3842282" y="3423940"/>
              <a:ext cx="958317" cy="261610"/>
            </a:xfrm>
            <a:prstGeom prst="rect">
              <a:avLst/>
            </a:prstGeom>
            <a:noFill/>
          </p:spPr>
          <p:txBody>
            <a:bodyPr wrap="square" rtlCol="0">
              <a:spAutoFit/>
            </a:bodyPr>
            <a:lstStyle/>
            <a:p>
              <a:r>
                <a:rPr lang="zh-CN" altLang="en-US" sz="1100" b="1" dirty="0"/>
                <a:t>非车金属体</a:t>
              </a:r>
            </a:p>
          </p:txBody>
        </p:sp>
        <p:sp>
          <p:nvSpPr>
            <p:cNvPr id="17" name="文本框 16"/>
            <p:cNvSpPr txBox="1"/>
            <p:nvPr/>
          </p:nvSpPr>
          <p:spPr>
            <a:xfrm>
              <a:off x="3850516" y="3873520"/>
              <a:ext cx="837944" cy="261610"/>
            </a:xfrm>
            <a:prstGeom prst="rect">
              <a:avLst/>
            </a:prstGeom>
            <a:noFill/>
          </p:spPr>
          <p:txBody>
            <a:bodyPr wrap="square" rtlCol="0">
              <a:spAutoFit/>
            </a:bodyPr>
            <a:lstStyle/>
            <a:p>
              <a:r>
                <a:rPr lang="zh-CN" altLang="en-US" sz="1100" b="1" dirty="0"/>
                <a:t>车辆</a:t>
              </a:r>
            </a:p>
          </p:txBody>
        </p:sp>
      </p:grpSp>
      <p:sp>
        <p:nvSpPr>
          <p:cNvPr id="18" name="内容占位符 2"/>
          <p:cNvSpPr txBox="1">
            <a:spLocks/>
          </p:cNvSpPr>
          <p:nvPr/>
        </p:nvSpPr>
        <p:spPr bwMode="auto">
          <a:xfrm>
            <a:off x="317308" y="5231145"/>
            <a:ext cx="8549638" cy="13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新特征集取得的整体精度接近</a:t>
            </a:r>
            <a:r>
              <a:rPr lang="en-US" altLang="zh-CN" sz="2000" kern="0" dirty="0">
                <a:latin typeface="黑体" panose="02010609060101010101" pitchFamily="49" charset="-122"/>
                <a:ea typeface="黑体" panose="02010609060101010101" pitchFamily="49" charset="-122"/>
              </a:rPr>
              <a:t>89%</a:t>
            </a:r>
            <a:r>
              <a:rPr lang="zh-CN" altLang="en-US" sz="2000" kern="0" dirty="0">
                <a:latin typeface="黑体" panose="02010609060101010101" pitchFamily="49" charset="-122"/>
                <a:ea typeface="黑体" panose="02010609060101010101" pitchFamily="49" charset="-122"/>
              </a:rPr>
              <a:t>，各类型精度均不低于</a:t>
            </a:r>
            <a:r>
              <a:rPr lang="en-US" altLang="zh-CN" sz="2000" kern="0" dirty="0">
                <a:latin typeface="黑体" panose="02010609060101010101" pitchFamily="49" charset="-122"/>
                <a:ea typeface="黑体" panose="02010609060101010101" pitchFamily="49" charset="-122"/>
              </a:rPr>
              <a:t>76%</a:t>
            </a:r>
            <a:r>
              <a:rPr lang="zh-CN" altLang="en-US" sz="2000" kern="0" dirty="0">
                <a:latin typeface="黑体" panose="02010609060101010101" pitchFamily="49" charset="-122"/>
                <a:ea typeface="黑体" panose="02010609060101010101" pitchFamily="49" charset="-122"/>
              </a:rPr>
              <a:t>，而相比之下采用</a:t>
            </a:r>
            <a:r>
              <a:rPr lang="en-US" altLang="zh-CN" sz="2000" kern="0" dirty="0">
                <a:latin typeface="黑体" panose="02010609060101010101" pitchFamily="49" charset="-122"/>
                <a:ea typeface="黑体" panose="02010609060101010101" pitchFamily="49" charset="-122"/>
              </a:rPr>
              <a:t>GLCM</a:t>
            </a:r>
            <a:r>
              <a:rPr lang="zh-CN" altLang="en-US" sz="2000" kern="0" dirty="0">
                <a:latin typeface="黑体" panose="02010609060101010101" pitchFamily="49" charset="-122"/>
                <a:ea typeface="黑体" panose="02010609060101010101" pitchFamily="49" charset="-122"/>
              </a:rPr>
              <a:t>特征集得到的总体精度仅有</a:t>
            </a:r>
            <a:r>
              <a:rPr lang="en-US" altLang="zh-CN" sz="2000" kern="0" dirty="0">
                <a:latin typeface="黑体" panose="02010609060101010101" pitchFamily="49" charset="-122"/>
                <a:ea typeface="黑体" panose="02010609060101010101" pitchFamily="49" charset="-122"/>
              </a:rPr>
              <a:t>62%</a:t>
            </a:r>
            <a:r>
              <a:rPr lang="zh-CN" altLang="en-US" sz="2000" kern="0" dirty="0">
                <a:latin typeface="黑体" panose="02010609060101010101" pitchFamily="49" charset="-122"/>
                <a:ea typeface="黑体" panose="02010609060101010101" pitchFamily="49" charset="-122"/>
              </a:rPr>
              <a:t>，绿化带、道路等多个类别分类正确率接近</a:t>
            </a:r>
            <a:r>
              <a:rPr lang="en-US" altLang="zh-CN" sz="2000" kern="0" dirty="0">
                <a:latin typeface="黑体" panose="02010609060101010101" pitchFamily="49" charset="-122"/>
                <a:ea typeface="黑体" panose="02010609060101010101" pitchFamily="49" charset="-122"/>
              </a:rPr>
              <a:t>0</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a:p>
            <a:pPr eaLnBrk="1" hangingPunct="1"/>
            <a:r>
              <a:rPr lang="zh-CN" altLang="en-US" sz="2000" kern="0" dirty="0">
                <a:latin typeface="黑体" panose="02010609060101010101" pitchFamily="49" charset="-122"/>
                <a:ea typeface="黑体" panose="02010609060101010101" pitchFamily="49" charset="-122"/>
              </a:rPr>
              <a:t>新特征集能有效描述超高分辨率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影像中的特殊纹理，支撑细节级分类。</a:t>
            </a:r>
            <a:endParaRPr lang="en-US" altLang="zh-CN" sz="2000" kern="0" dirty="0">
              <a:latin typeface="黑体" panose="02010609060101010101" pitchFamily="49" charset="-122"/>
              <a:ea typeface="黑体" panose="02010609060101010101" pitchFamily="49" charset="-122"/>
            </a:endParaRPr>
          </a:p>
        </p:txBody>
      </p:sp>
      <p:sp>
        <p:nvSpPr>
          <p:cNvPr id="15" name="文本框 14"/>
          <p:cNvSpPr txBox="1"/>
          <p:nvPr/>
        </p:nvSpPr>
        <p:spPr>
          <a:xfrm>
            <a:off x="3886461" y="3667809"/>
            <a:ext cx="1110717" cy="261610"/>
          </a:xfrm>
          <a:prstGeom prst="rect">
            <a:avLst/>
          </a:prstGeom>
          <a:noFill/>
        </p:spPr>
        <p:txBody>
          <a:bodyPr wrap="square" rtlCol="0">
            <a:spAutoFit/>
          </a:bodyPr>
          <a:lstStyle/>
          <a:p>
            <a:r>
              <a:rPr lang="zh-CN" altLang="en-US" sz="1100" b="1" dirty="0"/>
              <a:t>阴影</a:t>
            </a:r>
          </a:p>
        </p:txBody>
      </p:sp>
    </p:spTree>
    <p:extLst>
      <p:ext uri="{BB962C8B-B14F-4D97-AF65-F5344CB8AC3E}">
        <p14:creationId xmlns:p14="http://schemas.microsoft.com/office/powerpoint/2010/main" val="374902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总结</a:t>
            </a:r>
          </a:p>
        </p:txBody>
      </p:sp>
      <p:sp>
        <p:nvSpPr>
          <p:cNvPr id="4" name="矩形 3"/>
          <p:cNvSpPr/>
          <p:nvPr/>
        </p:nvSpPr>
        <p:spPr>
          <a:xfrm>
            <a:off x="457200" y="1352490"/>
            <a:ext cx="8077200" cy="3016210"/>
          </a:xfrm>
          <a:prstGeom prst="rect">
            <a:avLst/>
          </a:prstGeom>
        </p:spPr>
        <p:txBody>
          <a:bodyPr wrap="square">
            <a:spAutoFit/>
          </a:bodyPr>
          <a:lstStyle/>
          <a:p>
            <a:pPr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 针对超高分辨率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影像中前所未有的丰富空间细节给自动分类带来的挑战，我们将地物分类分成了三个层次，以面向不同需求</a:t>
            </a:r>
            <a:endParaRPr lang="en-US" altLang="zh-CN" sz="2000" dirty="0">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1. </a:t>
            </a:r>
            <a:r>
              <a:rPr lang="zh-CN" altLang="en-US" sz="2000" dirty="0">
                <a:solidFill>
                  <a:schemeClr val="accent6"/>
                </a:solidFill>
                <a:latin typeface="黑体" panose="02010609060101010101" pitchFamily="49" charset="-122"/>
                <a:ea typeface="黑体" panose="02010609060101010101" pitchFamily="49" charset="-122"/>
              </a:rPr>
              <a:t>场景级：采用集成式深度卷积网络整体区分混有多类地物的不同场景</a:t>
            </a:r>
            <a:endParaRPr lang="en-US" altLang="zh-CN" sz="2000" dirty="0">
              <a:solidFill>
                <a:schemeClr val="accent6"/>
              </a:solidFill>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2. </a:t>
            </a:r>
            <a:r>
              <a:rPr lang="zh-CN" altLang="en-US" sz="2000" dirty="0">
                <a:solidFill>
                  <a:schemeClr val="accent6"/>
                </a:solidFill>
                <a:latin typeface="黑体" panose="02010609060101010101" pitchFamily="49" charset="-122"/>
                <a:ea typeface="黑体" panose="02010609060101010101" pitchFamily="49" charset="-122"/>
              </a:rPr>
              <a:t>语义级：通过多尺度全卷积模型同时实现不同语义类的分割和分类</a:t>
            </a:r>
            <a:endParaRPr lang="en-US" altLang="zh-CN" sz="2000" dirty="0">
              <a:solidFill>
                <a:schemeClr val="accent6"/>
              </a:solidFill>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3. </a:t>
            </a:r>
            <a:r>
              <a:rPr lang="zh-CN" altLang="en-US" sz="2000" dirty="0">
                <a:solidFill>
                  <a:schemeClr val="accent6"/>
                </a:solidFill>
                <a:latin typeface="黑体" panose="02010609060101010101" pitchFamily="49" charset="-122"/>
                <a:ea typeface="黑体" panose="02010609060101010101" pitchFamily="49" charset="-122"/>
              </a:rPr>
              <a:t>细节级：通过多类邻域</a:t>
            </a:r>
            <a:r>
              <a:rPr lang="zh-CN" altLang="en-US" sz="2000" kern="0" dirty="0">
                <a:solidFill>
                  <a:schemeClr val="accent6"/>
                </a:solidFill>
                <a:latin typeface="黑体" panose="02010609060101010101" pitchFamily="49" charset="-122"/>
                <a:ea typeface="黑体" panose="02010609060101010101" pitchFamily="49" charset="-122"/>
              </a:rPr>
              <a:t>空、频特征曲线参数</a:t>
            </a:r>
            <a:r>
              <a:rPr lang="zh-CN" altLang="en-US" sz="2000" dirty="0">
                <a:solidFill>
                  <a:schemeClr val="accent6"/>
                </a:solidFill>
                <a:latin typeface="黑体" panose="02010609060101010101" pitchFamily="49" charset="-122"/>
                <a:ea typeface="黑体" panose="02010609060101010101" pitchFamily="49" charset="-122"/>
              </a:rPr>
              <a:t>实现精细地物结构所属类别的有效区分</a:t>
            </a:r>
            <a:endParaRPr lang="en-US" altLang="zh-CN" sz="2000" dirty="0">
              <a:solidFill>
                <a:schemeClr val="accent6"/>
              </a:solidFill>
              <a:latin typeface="黑体" panose="02010609060101010101" pitchFamily="49" charset="-122"/>
              <a:ea typeface="黑体" panose="02010609060101010101" pitchFamily="49" charset="-122"/>
            </a:endParaRPr>
          </a:p>
        </p:txBody>
      </p:sp>
      <p:sp>
        <p:nvSpPr>
          <p:cNvPr id="6" name="矩形 5"/>
          <p:cNvSpPr/>
          <p:nvPr/>
        </p:nvSpPr>
        <p:spPr>
          <a:xfrm>
            <a:off x="533400" y="4476690"/>
            <a:ext cx="8077200" cy="400110"/>
          </a:xfrm>
          <a:prstGeom prst="rect">
            <a:avLst/>
          </a:prstGeom>
        </p:spPr>
        <p:txBody>
          <a:bodyPr wrap="square">
            <a:spAutoFit/>
          </a:bodyPr>
          <a:lstStyle/>
          <a:p>
            <a:pPr lvl="0" algn="just">
              <a:spcBef>
                <a:spcPts val="1200"/>
              </a:spcBef>
              <a:buFont typeface="Wingdings" panose="05000000000000000000" pitchFamily="2" charset="2"/>
              <a:buChar char="Ø"/>
            </a:pPr>
            <a:r>
              <a:rPr lang="zh-CN" altLang="en-US" sz="2000" dirty="0">
                <a:solidFill>
                  <a:srgbClr val="000000"/>
                </a:solidFill>
                <a:latin typeface="黑体" panose="02010609060101010101" pitchFamily="49" charset="-122"/>
                <a:ea typeface="黑体" panose="02010609060101010101" pitchFamily="49" charset="-122"/>
              </a:rPr>
              <a:t> 各层次分类方法既可独立使用也可联合使用。</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13" name="矩形 12"/>
          <p:cNvSpPr/>
          <p:nvPr/>
        </p:nvSpPr>
        <p:spPr>
          <a:xfrm>
            <a:off x="990600" y="5257800"/>
            <a:ext cx="7467600" cy="954107"/>
          </a:xfrm>
          <a:prstGeom prst="rect">
            <a:avLst/>
          </a:prstGeom>
        </p:spPr>
        <p:txBody>
          <a:bodyPr wrap="square">
            <a:spAutoFit/>
          </a:bodyPr>
          <a:lstStyle/>
          <a:p>
            <a:pPr lvl="0" algn="just">
              <a:spcBef>
                <a:spcPts val="1200"/>
              </a:spcBef>
            </a:pPr>
            <a:r>
              <a:rPr lang="zh-CN" altLang="en-US" sz="2800" b="1" kern="0" dirty="0">
                <a:solidFill>
                  <a:srgbClr val="C00000"/>
                </a:solidFill>
                <a:latin typeface="华文行楷" panose="02010800040101010101" pitchFamily="2" charset="-122"/>
                <a:ea typeface="华文行楷" panose="02010800040101010101" pitchFamily="2" charset="-122"/>
              </a:rPr>
              <a:t>希望这一分类框架能促进超高分辨率</a:t>
            </a:r>
            <a:r>
              <a:rPr lang="en-US" altLang="zh-CN" sz="2800" b="1" kern="0" dirty="0">
                <a:solidFill>
                  <a:srgbClr val="C00000"/>
                </a:solidFill>
                <a:latin typeface="华文行楷" panose="02010800040101010101" pitchFamily="2" charset="-122"/>
                <a:ea typeface="华文行楷" panose="02010800040101010101" pitchFamily="2" charset="-122"/>
              </a:rPr>
              <a:t>SAR</a:t>
            </a:r>
            <a:r>
              <a:rPr lang="zh-CN" altLang="en-US" sz="2800" b="1" kern="0" dirty="0">
                <a:solidFill>
                  <a:srgbClr val="C00000"/>
                </a:solidFill>
                <a:latin typeface="华文行楷" panose="02010800040101010101" pitchFamily="2" charset="-122"/>
                <a:ea typeface="华文行楷" panose="02010800040101010101" pitchFamily="2" charset="-122"/>
              </a:rPr>
              <a:t>影像的全自动分析！</a:t>
            </a:r>
            <a:endParaRPr lang="en-US" altLang="zh-CN" sz="2800" b="1" kern="0"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229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08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76300" y="2309991"/>
            <a:ext cx="7391400" cy="1628423"/>
            <a:chOff x="762000" y="1295399"/>
            <a:chExt cx="7391400" cy="1628423"/>
          </a:xfrm>
        </p:grpSpPr>
        <p:pic>
          <p:nvPicPr>
            <p:cNvPr id="51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430" y="1295399"/>
              <a:ext cx="2525713" cy="162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1676400" cy="161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95399"/>
              <a:ext cx="2514600" cy="161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8" name="矩形 7"/>
          <p:cNvSpPr>
            <a:spLocks noChangeArrowheads="1"/>
          </p:cNvSpPr>
          <p:nvPr/>
        </p:nvSpPr>
        <p:spPr bwMode="auto">
          <a:xfrm>
            <a:off x="609600" y="4310896"/>
            <a:ext cx="802236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中低分辨率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中建筑区呈亮色斑块，植被呈斑噪明显的灰色斑块</a:t>
            </a:r>
            <a:endParaRPr lang="en-US" altLang="zh-CN" sz="2000" dirty="0">
              <a:latin typeface="黑体" panose="02010609060101010101" pitchFamily="49" charset="-122"/>
              <a:ea typeface="黑体" panose="02010609060101010101" pitchFamily="49" charset="-122"/>
            </a:endParaRPr>
          </a:p>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米级甚高分辨率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中，我们可以看到由二次散射形成的亮色建筑体框架，植被仍为斑噪明显的灰色斑块</a:t>
            </a:r>
            <a:endParaRPr lang="en-US" altLang="zh-CN" sz="2000" dirty="0">
              <a:latin typeface="黑体" panose="02010609060101010101" pitchFamily="49" charset="-122"/>
              <a:ea typeface="黑体" panose="02010609060101010101" pitchFamily="49" charset="-122"/>
            </a:endParaRPr>
          </a:p>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亚米级超高分辨率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中，我们可以看到建筑物表面各种细节以及复杂的散射现象，树木冠层轮廓清晰看见</a:t>
            </a:r>
            <a:endParaRPr lang="en-US" altLang="zh-CN" sz="2000" dirty="0">
              <a:latin typeface="黑体" panose="02010609060101010101" pitchFamily="49" charset="-122"/>
              <a:ea typeface="黑体" panose="02010609060101010101" pitchFamily="49" charset="-122"/>
            </a:endParaRPr>
          </a:p>
        </p:txBody>
      </p:sp>
      <p:sp>
        <p:nvSpPr>
          <p:cNvPr id="15" name="标题 1"/>
          <p:cNvSpPr>
            <a:spLocks noGrp="1"/>
          </p:cNvSpPr>
          <p:nvPr>
            <p:ph type="title"/>
          </p:nvPr>
        </p:nvSpPr>
        <p:spPr>
          <a:xfrm>
            <a:off x="457200" y="381000"/>
            <a:ext cx="8229600" cy="685800"/>
          </a:xfrm>
        </p:spPr>
        <p:txBody>
          <a:bodyPr/>
          <a:lstStyle/>
          <a:p>
            <a:pPr algn="l"/>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研究背景</a:t>
            </a:r>
          </a:p>
        </p:txBody>
      </p:sp>
      <p:sp>
        <p:nvSpPr>
          <p:cNvPr id="2" name="矩形 1"/>
          <p:cNvSpPr/>
          <p:nvPr/>
        </p:nvSpPr>
        <p:spPr>
          <a:xfrm>
            <a:off x="1704067" y="1508644"/>
            <a:ext cx="5735866" cy="400110"/>
          </a:xfrm>
          <a:prstGeom prst="rect">
            <a:avLst/>
          </a:prstGeom>
        </p:spPr>
        <p:txBody>
          <a:bodyPr wrap="none">
            <a:spAutoFit/>
          </a:bodyPr>
          <a:lstStyle/>
          <a:p>
            <a:pPr marL="0" lvl="1" algn="just" eaLnBrk="1" hangingPunct="1">
              <a:spcBef>
                <a:spcPts val="600"/>
              </a:spcBef>
            </a:pPr>
            <a:r>
              <a:rPr lang="zh-CN" altLang="en-US" sz="2000" b="1" dirty="0">
                <a:latin typeface="黑体" panose="02010609060101010101" pitchFamily="49" charset="-122"/>
                <a:ea typeface="黑体" panose="02010609060101010101" pitchFamily="49" charset="-122"/>
              </a:rPr>
              <a:t>以城市区为例，不同分辨率</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影像中的地物特征</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197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a:xfrm>
            <a:off x="457200" y="381000"/>
            <a:ext cx="8229600" cy="685800"/>
          </a:xfrm>
        </p:spPr>
        <p:txBody>
          <a:bodyPr/>
          <a:lstStyle/>
          <a:p>
            <a:pPr algn="l"/>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研究背景</a:t>
            </a:r>
          </a:p>
        </p:txBody>
      </p:sp>
      <p:sp>
        <p:nvSpPr>
          <p:cNvPr id="7" name="矩形 6"/>
          <p:cNvSpPr/>
          <p:nvPr/>
        </p:nvSpPr>
        <p:spPr>
          <a:xfrm>
            <a:off x="416692" y="1234318"/>
            <a:ext cx="8382000" cy="1938992"/>
          </a:xfrm>
          <a:prstGeom prst="rect">
            <a:avLst/>
          </a:prstGeom>
        </p:spPr>
        <p:txBody>
          <a:bodyPr wrap="square">
            <a:spAutoFit/>
          </a:bodyPr>
          <a:lstStyle/>
          <a:p>
            <a:pPr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影像包含丰富地物细节，一方面给目视解译带来便利，另一方面由于同类地物表现千差万别，给自动分类来带来极大挑战。</a:t>
            </a:r>
            <a:endParaRPr lang="en-US" altLang="zh-CN" sz="2000" dirty="0">
              <a:latin typeface="黑体" panose="02010609060101010101" pitchFamily="49" charset="-122"/>
              <a:ea typeface="黑体" panose="02010609060101010101" pitchFamily="49" charset="-122"/>
            </a:endParaRPr>
          </a:p>
          <a:p>
            <a:pPr algn="just">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为此我们根据不同分类需求，提出了场景级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语义级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细节级三个级别的分类方法。</a:t>
            </a:r>
            <a:endParaRPr lang="en-US" altLang="zh-CN" sz="2000" dirty="0">
              <a:latin typeface="黑体" panose="02010609060101010101" pitchFamily="49" charset="-122"/>
              <a:ea typeface="黑体" panose="02010609060101010101" pitchFamily="49" charset="-122"/>
            </a:endParaRPr>
          </a:p>
          <a:p>
            <a:pPr algn="just" eaLnBrk="1" hangingPunct="1">
              <a:spcBef>
                <a:spcPts val="1200"/>
              </a:spcBef>
            </a:pPr>
            <a:endParaRPr lang="en-US" altLang="zh-CN" sz="20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2"/>
          <a:stretch>
            <a:fillRect/>
          </a:stretch>
        </p:blipFill>
        <p:spPr>
          <a:xfrm>
            <a:off x="495938" y="2902652"/>
            <a:ext cx="3479371" cy="3428205"/>
          </a:xfrm>
          <a:prstGeom prst="rect">
            <a:avLst/>
          </a:prstGeom>
        </p:spPr>
      </p:pic>
      <p:sp>
        <p:nvSpPr>
          <p:cNvPr id="20" name="文本框 19"/>
          <p:cNvSpPr txBox="1"/>
          <p:nvPr/>
        </p:nvSpPr>
        <p:spPr>
          <a:xfrm>
            <a:off x="96475" y="6371261"/>
            <a:ext cx="3679666" cy="294059"/>
          </a:xfrm>
          <a:prstGeom prst="rect">
            <a:avLst/>
          </a:prstGeom>
          <a:noFill/>
        </p:spPr>
        <p:txBody>
          <a:bodyPr wrap="none" rtlCol="0">
            <a:spAutoFit/>
          </a:bodyPr>
          <a:lstStyle/>
          <a:p>
            <a:r>
              <a:rPr lang="zh-CN" altLang="en-US" dirty="0"/>
              <a:t>海南，</a:t>
            </a:r>
            <a:r>
              <a:rPr lang="en-US" altLang="zh-CN" dirty="0"/>
              <a:t>C</a:t>
            </a:r>
            <a:r>
              <a:rPr lang="zh-CN" altLang="en-US" dirty="0"/>
              <a:t>波段机载极化</a:t>
            </a:r>
            <a:r>
              <a:rPr lang="en-US" altLang="zh-CN" dirty="0"/>
              <a:t>SAR</a:t>
            </a:r>
            <a:r>
              <a:rPr lang="zh-CN" altLang="en-US" dirty="0"/>
              <a:t>，</a:t>
            </a:r>
            <a:r>
              <a:rPr lang="en-US" altLang="zh-CN" dirty="0"/>
              <a:t>0.5m X 0.5m</a:t>
            </a:r>
            <a:endParaRPr lang="zh-CN" altLang="en-US" dirty="0"/>
          </a:p>
        </p:txBody>
      </p:sp>
      <p:sp>
        <p:nvSpPr>
          <p:cNvPr id="21" name="矩形 20"/>
          <p:cNvSpPr/>
          <p:nvPr/>
        </p:nvSpPr>
        <p:spPr>
          <a:xfrm>
            <a:off x="1995315" y="3297371"/>
            <a:ext cx="694311" cy="667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317245" y="3957870"/>
            <a:ext cx="350132" cy="233521"/>
          </a:xfrm>
          <a:custGeom>
            <a:avLst/>
            <a:gdLst>
              <a:gd name="connsiteX0" fmla="*/ 77638 w 422694"/>
              <a:gd name="connsiteY0" fmla="*/ 0 h 293298"/>
              <a:gd name="connsiteX1" fmla="*/ 155275 w 422694"/>
              <a:gd name="connsiteY1" fmla="*/ 60384 h 293298"/>
              <a:gd name="connsiteX2" fmla="*/ 241539 w 422694"/>
              <a:gd name="connsiteY2" fmla="*/ 69011 h 293298"/>
              <a:gd name="connsiteX3" fmla="*/ 276045 w 422694"/>
              <a:gd name="connsiteY3" fmla="*/ 60384 h 293298"/>
              <a:gd name="connsiteX4" fmla="*/ 276045 w 422694"/>
              <a:gd name="connsiteY4" fmla="*/ 60384 h 293298"/>
              <a:gd name="connsiteX5" fmla="*/ 362309 w 422694"/>
              <a:gd name="connsiteY5" fmla="*/ 34505 h 293298"/>
              <a:gd name="connsiteX6" fmla="*/ 422694 w 422694"/>
              <a:gd name="connsiteY6" fmla="*/ 51758 h 293298"/>
              <a:gd name="connsiteX7" fmla="*/ 396815 w 422694"/>
              <a:gd name="connsiteY7" fmla="*/ 215660 h 293298"/>
              <a:gd name="connsiteX8" fmla="*/ 336430 w 422694"/>
              <a:gd name="connsiteY8" fmla="*/ 293298 h 293298"/>
              <a:gd name="connsiteX9" fmla="*/ 267419 w 422694"/>
              <a:gd name="connsiteY9" fmla="*/ 241539 h 293298"/>
              <a:gd name="connsiteX10" fmla="*/ 267419 w 422694"/>
              <a:gd name="connsiteY10" fmla="*/ 241539 h 293298"/>
              <a:gd name="connsiteX11" fmla="*/ 181155 w 422694"/>
              <a:gd name="connsiteY11" fmla="*/ 215660 h 293298"/>
              <a:gd name="connsiteX12" fmla="*/ 103517 w 422694"/>
              <a:gd name="connsiteY12" fmla="*/ 207034 h 293298"/>
              <a:gd name="connsiteX13" fmla="*/ 51758 w 422694"/>
              <a:gd name="connsiteY13" fmla="*/ 181154 h 293298"/>
              <a:gd name="connsiteX14" fmla="*/ 0 w 422694"/>
              <a:gd name="connsiteY14" fmla="*/ 189781 h 293298"/>
              <a:gd name="connsiteX15" fmla="*/ 34505 w 422694"/>
              <a:gd name="connsiteY15" fmla="*/ 60384 h 293298"/>
              <a:gd name="connsiteX16" fmla="*/ 77638 w 422694"/>
              <a:gd name="connsiteY16" fmla="*/ 0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694" h="293298">
                <a:moveTo>
                  <a:pt x="77638" y="0"/>
                </a:moveTo>
                <a:lnTo>
                  <a:pt x="155275" y="60384"/>
                </a:lnTo>
                <a:lnTo>
                  <a:pt x="241539" y="69011"/>
                </a:lnTo>
                <a:lnTo>
                  <a:pt x="276045" y="60384"/>
                </a:lnTo>
                <a:lnTo>
                  <a:pt x="276045" y="60384"/>
                </a:lnTo>
                <a:lnTo>
                  <a:pt x="362309" y="34505"/>
                </a:lnTo>
                <a:lnTo>
                  <a:pt x="422694" y="51758"/>
                </a:lnTo>
                <a:lnTo>
                  <a:pt x="396815" y="215660"/>
                </a:lnTo>
                <a:lnTo>
                  <a:pt x="336430" y="293298"/>
                </a:lnTo>
                <a:lnTo>
                  <a:pt x="267419" y="241539"/>
                </a:lnTo>
                <a:lnTo>
                  <a:pt x="267419" y="241539"/>
                </a:lnTo>
                <a:lnTo>
                  <a:pt x="181155" y="215660"/>
                </a:lnTo>
                <a:lnTo>
                  <a:pt x="103517" y="207034"/>
                </a:lnTo>
                <a:lnTo>
                  <a:pt x="51758" y="181154"/>
                </a:lnTo>
                <a:lnTo>
                  <a:pt x="0" y="189781"/>
                </a:lnTo>
                <a:lnTo>
                  <a:pt x="34505" y="60384"/>
                </a:lnTo>
                <a:lnTo>
                  <a:pt x="77638" y="0"/>
                </a:lnTo>
                <a:close/>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010129" y="5238802"/>
            <a:ext cx="37871" cy="364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21" idx="3"/>
            <a:endCxn id="26" idx="1"/>
          </p:cNvCxnSpPr>
          <p:nvPr/>
        </p:nvCxnSpPr>
        <p:spPr>
          <a:xfrm flipV="1">
            <a:off x="2689626" y="3095655"/>
            <a:ext cx="1953794" cy="535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643420" y="2895600"/>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场景级：</a:t>
            </a:r>
          </a:p>
        </p:txBody>
      </p:sp>
      <p:cxnSp>
        <p:nvCxnSpPr>
          <p:cNvPr id="27" name="直接箭头连接符 26"/>
          <p:cNvCxnSpPr>
            <a:stCxn id="22" idx="7"/>
            <a:endCxn id="28" idx="1"/>
          </p:cNvCxnSpPr>
          <p:nvPr/>
        </p:nvCxnSpPr>
        <p:spPr>
          <a:xfrm>
            <a:off x="3645941" y="4129576"/>
            <a:ext cx="961751" cy="31124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07692" y="4240766"/>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语义级：</a:t>
            </a:r>
          </a:p>
        </p:txBody>
      </p:sp>
      <p:cxnSp>
        <p:nvCxnSpPr>
          <p:cNvPr id="29" name="直接箭头连接符 28"/>
          <p:cNvCxnSpPr>
            <a:endCxn id="30" idx="1"/>
          </p:cNvCxnSpPr>
          <p:nvPr/>
        </p:nvCxnSpPr>
        <p:spPr>
          <a:xfrm>
            <a:off x="3143985" y="5303489"/>
            <a:ext cx="1499435" cy="345247"/>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643420" y="5448681"/>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细节级：</a:t>
            </a:r>
          </a:p>
        </p:txBody>
      </p:sp>
      <p:sp>
        <p:nvSpPr>
          <p:cNvPr id="31" name="文本框 30"/>
          <p:cNvSpPr txBox="1"/>
          <p:nvPr/>
        </p:nvSpPr>
        <p:spPr>
          <a:xfrm>
            <a:off x="4583199" y="3271819"/>
            <a:ext cx="4103601"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以抽象的高层次空间特征确定场景所属类别</a:t>
            </a:r>
          </a:p>
        </p:txBody>
      </p:sp>
      <p:sp>
        <p:nvSpPr>
          <p:cNvPr id="32" name="文本框 31"/>
          <p:cNvSpPr txBox="1"/>
          <p:nvPr/>
        </p:nvSpPr>
        <p:spPr>
          <a:xfrm>
            <a:off x="4595111" y="4616754"/>
            <a:ext cx="4091688"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以多级空间特征在确定语义类型的同时确定像素级边界</a:t>
            </a:r>
          </a:p>
        </p:txBody>
      </p:sp>
      <p:sp>
        <p:nvSpPr>
          <p:cNvPr id="33" name="文本框 32"/>
          <p:cNvSpPr txBox="1"/>
          <p:nvPr/>
        </p:nvSpPr>
        <p:spPr>
          <a:xfrm>
            <a:off x="4611264" y="5816254"/>
            <a:ext cx="4075535"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以邻域空、频特征确定地物结构所属类别</a:t>
            </a:r>
          </a:p>
        </p:txBody>
      </p:sp>
      <p:sp>
        <p:nvSpPr>
          <p:cNvPr id="34" name="矩形 33"/>
          <p:cNvSpPr/>
          <p:nvPr/>
        </p:nvSpPr>
        <p:spPr>
          <a:xfrm>
            <a:off x="1867915" y="2920946"/>
            <a:ext cx="726585" cy="294059"/>
          </a:xfrm>
          <a:prstGeom prst="rect">
            <a:avLst/>
          </a:prstGeom>
        </p:spPr>
        <p:txBody>
          <a:bodyPr wrap="none">
            <a:spAutoFit/>
          </a:bodyPr>
          <a:lstStyle/>
          <a:p>
            <a:r>
              <a:rPr lang="zh-CN" altLang="en-US" dirty="0">
                <a:solidFill>
                  <a:schemeClr val="bg1"/>
                </a:solidFill>
              </a:rPr>
              <a:t>工业区</a:t>
            </a:r>
          </a:p>
        </p:txBody>
      </p:sp>
      <p:sp>
        <p:nvSpPr>
          <p:cNvPr id="35" name="矩形 34"/>
          <p:cNvSpPr/>
          <p:nvPr/>
        </p:nvSpPr>
        <p:spPr>
          <a:xfrm>
            <a:off x="2876295" y="4093736"/>
            <a:ext cx="535379" cy="294059"/>
          </a:xfrm>
          <a:prstGeom prst="rect">
            <a:avLst/>
          </a:prstGeom>
        </p:spPr>
        <p:txBody>
          <a:bodyPr wrap="none">
            <a:spAutoFit/>
          </a:bodyPr>
          <a:lstStyle/>
          <a:p>
            <a:r>
              <a:rPr lang="zh-CN" altLang="en-US" dirty="0">
                <a:solidFill>
                  <a:schemeClr val="bg1"/>
                </a:solidFill>
              </a:rPr>
              <a:t>水体</a:t>
            </a:r>
          </a:p>
        </p:txBody>
      </p:sp>
      <p:sp>
        <p:nvSpPr>
          <p:cNvPr id="36" name="矩形 35"/>
          <p:cNvSpPr/>
          <p:nvPr/>
        </p:nvSpPr>
        <p:spPr>
          <a:xfrm>
            <a:off x="2876295" y="4904339"/>
            <a:ext cx="917792" cy="294059"/>
          </a:xfrm>
          <a:prstGeom prst="rect">
            <a:avLst/>
          </a:prstGeom>
        </p:spPr>
        <p:txBody>
          <a:bodyPr wrap="none">
            <a:spAutoFit/>
          </a:bodyPr>
          <a:lstStyle/>
          <a:p>
            <a:r>
              <a:rPr lang="zh-CN" altLang="en-US" dirty="0">
                <a:solidFill>
                  <a:schemeClr val="bg1"/>
                </a:solidFill>
              </a:rPr>
              <a:t>建筑结构</a:t>
            </a:r>
          </a:p>
        </p:txBody>
      </p:sp>
    </p:spTree>
    <p:extLst>
      <p:ext uri="{BB962C8B-B14F-4D97-AF65-F5344CB8AC3E}">
        <p14:creationId xmlns:p14="http://schemas.microsoft.com/office/powerpoint/2010/main" val="3038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p:bldP spid="28" grpId="0"/>
      <p:bldP spid="30" grpId="0"/>
      <p:bldP spid="31" grpId="0"/>
      <p:bldP spid="32" grpId="0"/>
      <p:bldP spid="33"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场景级分类</a:t>
            </a:r>
          </a:p>
        </p:txBody>
      </p:sp>
    </p:spTree>
    <p:extLst>
      <p:ext uri="{BB962C8B-B14F-4D97-AF65-F5344CB8AC3E}">
        <p14:creationId xmlns:p14="http://schemas.microsoft.com/office/powerpoint/2010/main" val="2937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p:txBody>
          <a:bodyPr/>
          <a:lstStyle/>
          <a:p>
            <a:r>
              <a:rPr lang="zh-CN" altLang="en-US" sz="2000" dirty="0">
                <a:latin typeface="黑体" panose="02010609060101010101" pitchFamily="49" charset="-122"/>
                <a:ea typeface="黑体" panose="02010609060101010101" pitchFamily="49" charset="-122"/>
              </a:rPr>
              <a:t>为对空间信息进行高层次的抽象，我们选择先进深度卷积网络实现场景级分类。</a:t>
            </a:r>
            <a:endParaRPr lang="en-US" altLang="zh-CN" sz="2000" dirty="0">
              <a:latin typeface="黑体" panose="02010609060101010101" pitchFamily="49" charset="-122"/>
              <a:ea typeface="黑体" panose="02010609060101010101" pitchFamily="49" charset="-122"/>
            </a:endParaRPr>
          </a:p>
          <a:p>
            <a:pPr eaLnBrk="1" hangingPunct="1"/>
            <a:r>
              <a:rPr lang="zh-CN" altLang="en-US" sz="2000" dirty="0">
                <a:latin typeface="黑体" panose="02010609060101010101" pitchFamily="49" charset="-122"/>
                <a:ea typeface="黑体" panose="02010609060101010101" pitchFamily="49" charset="-122"/>
              </a:rPr>
              <a:t>基于</a:t>
            </a:r>
            <a:r>
              <a:rPr lang="en-US" altLang="zh-CN" sz="2000" dirty="0">
                <a:latin typeface="黑体" panose="02010609060101010101" pitchFamily="49" charset="-122"/>
                <a:ea typeface="黑体" panose="02010609060101010101" pitchFamily="49" charset="-122"/>
              </a:rPr>
              <a:t>0.5m</a:t>
            </a:r>
            <a:r>
              <a:rPr lang="zh-CN" altLang="en-US" sz="2000" dirty="0">
                <a:latin typeface="黑体" panose="02010609060101010101" pitchFamily="49" charset="-122"/>
                <a:ea typeface="黑体" panose="02010609060101010101" pitchFamily="49" charset="-122"/>
              </a:rPr>
              <a:t>分辨率的</a:t>
            </a:r>
            <a:r>
              <a:rPr lang="en-US" altLang="zh-CN" sz="2000" dirty="0">
                <a:latin typeface="黑体" panose="02010609060101010101" pitchFamily="49" charset="-122"/>
                <a:ea typeface="黑体" panose="02010609060101010101" pitchFamily="49" charset="-122"/>
              </a:rPr>
              <a:t>P</a:t>
            </a:r>
            <a:r>
              <a:rPr lang="zh-CN" altLang="en-US" sz="2000" dirty="0">
                <a:latin typeface="黑体" panose="02010609060101010101" pitchFamily="49" charset="-122"/>
                <a:ea typeface="黑体" panose="02010609060101010101" pitchFamily="49" charset="-122"/>
              </a:rPr>
              <a:t>波段机载极化</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构建了场景分类数据集。</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个场景类，每类</a:t>
            </a:r>
            <a:r>
              <a:rPr lang="en-US" altLang="zh-CN" sz="2000" dirty="0">
                <a:latin typeface="黑体" panose="02010609060101010101" pitchFamily="49" charset="-122"/>
                <a:ea typeface="黑体" panose="02010609060101010101" pitchFamily="49" charset="-122"/>
              </a:rPr>
              <a:t>100</a:t>
            </a:r>
            <a:r>
              <a:rPr lang="zh-CN" altLang="en-US" sz="2000" dirty="0">
                <a:latin typeface="黑体" panose="02010609060101010101" pitchFamily="49" charset="-122"/>
                <a:ea typeface="黑体" panose="02010609060101010101" pitchFamily="49" charset="-122"/>
              </a:rPr>
              <a:t>个样本，大小</a:t>
            </a:r>
            <a:r>
              <a:rPr lang="en-US" altLang="zh-CN" sz="2000" dirty="0">
                <a:latin typeface="黑体" panose="02010609060101010101" pitchFamily="49" charset="-122"/>
                <a:ea typeface="黑体" panose="02010609060101010101" pitchFamily="49" charset="-122"/>
              </a:rPr>
              <a:t>224X224</a:t>
            </a:r>
            <a:r>
              <a:rPr lang="zh-CN" altLang="en-US" sz="2000" dirty="0">
                <a:latin typeface="黑体" panose="02010609060101010101" pitchFamily="49" charset="-122"/>
                <a:ea typeface="黑体" panose="02010609060101010101" pitchFamily="49" charset="-122"/>
              </a:rPr>
              <a:t>。影像经过相对辐射定标，未进行去噪处理。</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由于数据集较小，我们将采取迁移式学习策略。</a:t>
            </a:r>
            <a:endParaRPr lang="en-US" altLang="zh-CN" sz="2000" dirty="0">
              <a:latin typeface="黑体" panose="02010609060101010101" pitchFamily="49" charset="-122"/>
              <a:ea typeface="黑体" panose="02010609060101010101" pitchFamily="49" charset="-122"/>
            </a:endParaRPr>
          </a:p>
        </p:txBody>
      </p:sp>
      <p:grpSp>
        <p:nvGrpSpPr>
          <p:cNvPr id="7" name="组合 6"/>
          <p:cNvGrpSpPr/>
          <p:nvPr/>
        </p:nvGrpSpPr>
        <p:grpSpPr>
          <a:xfrm>
            <a:off x="1143000" y="3048000"/>
            <a:ext cx="6699855" cy="2771837"/>
            <a:chOff x="1143000" y="3048000"/>
            <a:chExt cx="6699855" cy="2771837"/>
          </a:xfrm>
        </p:grpSpPr>
        <p:pic>
          <p:nvPicPr>
            <p:cNvPr id="4" name="Picture 2">
              <a:extLst>
                <a:ext uri="{FF2B5EF4-FFF2-40B4-BE49-F238E27FC236}">
                  <a16:creationId xmlns:a16="http://schemas.microsoft.com/office/drawing/2014/main" id="{E51D2C06-3031-48B9-8D0C-425180CF96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124200"/>
              <a:ext cx="6694110" cy="26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268083" y="3048000"/>
              <a:ext cx="6541710" cy="369332"/>
            </a:xfrm>
            <a:prstGeom prst="rect">
              <a:avLst/>
            </a:prstGeom>
            <a:solidFill>
              <a:schemeClr val="bg1"/>
            </a:solidFill>
          </p:spPr>
          <p:txBody>
            <a:bodyPr wrap="square" rtlCol="0">
              <a:spAutoFit/>
            </a:bodyPr>
            <a:lstStyle/>
            <a:p>
              <a:r>
                <a:rPr lang="zh-CN" altLang="en-US" dirty="0"/>
                <a:t>      </a:t>
              </a:r>
              <a:r>
                <a:rPr lang="zh-CN" altLang="en-US" sz="1600" dirty="0">
                  <a:latin typeface="黑体" panose="02010609060101010101" pitchFamily="49" charset="-122"/>
                  <a:ea typeface="黑体" panose="02010609060101010101" pitchFamily="49" charset="-122"/>
                </a:rPr>
                <a:t>农田        工业区       内陆湖       天然林       人工林</a:t>
              </a:r>
            </a:p>
          </p:txBody>
        </p:sp>
        <p:sp>
          <p:nvSpPr>
            <p:cNvPr id="6" name="文本框 5"/>
            <p:cNvSpPr txBox="1"/>
            <p:nvPr/>
          </p:nvSpPr>
          <p:spPr>
            <a:xfrm>
              <a:off x="1143000" y="4419541"/>
              <a:ext cx="6699855" cy="369332"/>
            </a:xfrm>
            <a:prstGeom prst="rect">
              <a:avLst/>
            </a:prstGeom>
            <a:solidFill>
              <a:schemeClr val="bg1"/>
            </a:solidFill>
          </p:spPr>
          <p:txBody>
            <a:bodyPr wrap="square" rtlCol="0">
              <a:spAutoFit/>
            </a:bodyPr>
            <a:lstStyle/>
            <a:p>
              <a:r>
                <a:rPr lang="zh-CN" altLang="en-US" dirty="0"/>
                <a:t>      </a:t>
              </a:r>
              <a:r>
                <a:rPr lang="zh-CN" altLang="en-US" sz="1600" dirty="0">
                  <a:latin typeface="黑体" panose="02010609060101010101" pitchFamily="49" charset="-122"/>
                  <a:ea typeface="黑体" panose="02010609060101010101" pitchFamily="49" charset="-122"/>
                </a:rPr>
                <a:t>居民区        河流       太阳能工厂      道路         湿地</a:t>
              </a:r>
            </a:p>
          </p:txBody>
        </p:sp>
      </p:grpSp>
    </p:spTree>
    <p:extLst>
      <p:ext uri="{BB962C8B-B14F-4D97-AF65-F5344CB8AC3E}">
        <p14:creationId xmlns:p14="http://schemas.microsoft.com/office/powerpoint/2010/main" val="158852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457200" y="5638800"/>
            <a:ext cx="8229600" cy="1219200"/>
          </a:xfrm>
        </p:spPr>
        <p:txBody>
          <a:bodyPr/>
          <a:lstStyle/>
          <a:p>
            <a:r>
              <a:rPr lang="zh-CN" altLang="en-US" sz="2000" dirty="0">
                <a:latin typeface="黑体" panose="02010609060101010101" pitchFamily="49" charset="-122"/>
                <a:ea typeface="黑体" panose="02010609060101010101" pitchFamily="49" charset="-122"/>
              </a:rPr>
              <a:t>训练</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个回合，</a:t>
            </a:r>
            <a:r>
              <a:rPr lang="en-US" altLang="zh-CN" sz="2000" dirty="0" err="1">
                <a:latin typeface="黑体" panose="02010609060101010101" pitchFamily="49" charset="-122"/>
                <a:ea typeface="黑体" panose="02010609060101010101" pitchFamily="49" charset="-122"/>
              </a:rPr>
              <a:t>blocksize</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训练样本</a:t>
            </a:r>
            <a:r>
              <a:rPr lang="en-US" altLang="zh-CN" sz="2000" dirty="0">
                <a:latin typeface="黑体" panose="02010609060101010101" pitchFamily="49" charset="-122"/>
                <a:ea typeface="黑体" panose="02010609060101010101" pitchFamily="49" charset="-122"/>
              </a:rPr>
              <a:t>80%</a:t>
            </a:r>
            <a:r>
              <a:rPr lang="zh-CN" altLang="en-US" sz="2000" dirty="0">
                <a:latin typeface="黑体" panose="02010609060101010101" pitchFamily="49" charset="-122"/>
                <a:ea typeface="黑体" panose="02010609060101010101" pitchFamily="49" charset="-122"/>
              </a:rPr>
              <a:t>，验证样本</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最佳验证整体正确率：</a:t>
            </a:r>
            <a:r>
              <a:rPr lang="en-US" altLang="zh-CN" sz="2000" dirty="0">
                <a:latin typeface="黑体" panose="02010609060101010101" pitchFamily="49" charset="-122"/>
                <a:ea typeface="黑体" panose="02010609060101010101" pitchFamily="49" charset="-122"/>
              </a:rPr>
              <a:t>VGG-16 90%</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ResNet-50 94%, DenseNet-121 93%</a:t>
            </a:r>
            <a:r>
              <a:rPr lang="zh-CN" altLang="en-US"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452613" y="1143000"/>
            <a:ext cx="8199681" cy="400110"/>
          </a:xfrm>
          <a:prstGeom prst="rect">
            <a:avLst/>
          </a:prstGeom>
        </p:spPr>
        <p:txBody>
          <a:bodyPr wrap="none">
            <a:spAutoFit/>
          </a:bodyPr>
          <a:lstStyle/>
          <a:p>
            <a:pPr marL="0" lvl="1" algn="just" eaLnBrk="1" hangingPunct="1">
              <a:spcBef>
                <a:spcPts val="600"/>
              </a:spcBef>
            </a:pPr>
            <a:r>
              <a:rPr lang="zh-CN" altLang="en-US" sz="2000" b="1" dirty="0">
                <a:latin typeface="黑体" panose="02010609060101010101" pitchFamily="49" charset="-122"/>
                <a:ea typeface="黑体" panose="02010609060101010101" pitchFamily="49" charset="-122"/>
              </a:rPr>
              <a:t>基于</a:t>
            </a:r>
            <a:r>
              <a:rPr lang="en-US" altLang="zh-CN" sz="2000" b="1" dirty="0">
                <a:latin typeface="黑体" panose="02010609060101010101" pitchFamily="49" charset="-122"/>
                <a:ea typeface="黑体" panose="02010609060101010101" pitchFamily="49" charset="-122"/>
              </a:rPr>
              <a:t>ImageNet</a:t>
            </a:r>
            <a:r>
              <a:rPr lang="zh-CN" altLang="en-US" sz="2000" b="1" dirty="0">
                <a:latin typeface="黑体" panose="02010609060101010101" pitchFamily="49" charset="-122"/>
                <a:ea typeface="黑体" panose="02010609060101010101" pitchFamily="49" charset="-122"/>
              </a:rPr>
              <a:t>的预训练深度卷积网络用于</a:t>
            </a:r>
            <a:r>
              <a:rPr lang="en-US" altLang="zh-CN" sz="2000" b="1" dirty="0">
                <a:latin typeface="黑体" panose="02010609060101010101" pitchFamily="49" charset="-122"/>
                <a:ea typeface="黑体" panose="02010609060101010101" pitchFamily="49" charset="-122"/>
              </a:rPr>
              <a:t>UHR PolSAR</a:t>
            </a:r>
            <a:r>
              <a:rPr lang="zh-CN" altLang="en-US" sz="2000" b="1" dirty="0">
                <a:latin typeface="黑体" panose="02010609060101010101" pitchFamily="49" charset="-122"/>
                <a:ea typeface="黑体" panose="02010609060101010101" pitchFamily="49" charset="-122"/>
              </a:rPr>
              <a:t>场景分类效果测试</a:t>
            </a:r>
            <a:endParaRPr lang="en-US" altLang="zh-CN" sz="2000" b="1" dirty="0">
              <a:latin typeface="黑体" panose="02010609060101010101" pitchFamily="49" charset="-122"/>
              <a:ea typeface="黑体" panose="02010609060101010101" pitchFamily="49" charset="-122"/>
            </a:endParaRPr>
          </a:p>
        </p:txBody>
      </p:sp>
      <p:grpSp>
        <p:nvGrpSpPr>
          <p:cNvPr id="12" name="组合 11"/>
          <p:cNvGrpSpPr/>
          <p:nvPr/>
        </p:nvGrpSpPr>
        <p:grpSpPr>
          <a:xfrm>
            <a:off x="532342" y="1639310"/>
            <a:ext cx="8040221" cy="1751437"/>
            <a:chOff x="452613" y="1724162"/>
            <a:chExt cx="8040221" cy="1751437"/>
          </a:xfrm>
        </p:grpSpPr>
        <p:sp>
          <p:nvSpPr>
            <p:cNvPr id="6" name="矩形 5">
              <a:extLst>
                <a:ext uri="{FF2B5EF4-FFF2-40B4-BE49-F238E27FC236}">
                  <a16:creationId xmlns:a16="http://schemas.microsoft.com/office/drawing/2014/main" id="{1775D9BB-6B7D-46E9-B278-40E0DB73390C}"/>
                </a:ext>
              </a:extLst>
            </p:cNvPr>
            <p:cNvSpPr/>
            <p:nvPr/>
          </p:nvSpPr>
          <p:spPr>
            <a:xfrm>
              <a:off x="452613" y="1724162"/>
              <a:ext cx="8040221" cy="17514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9">
              <a:extLst>
                <a:ext uri="{FF2B5EF4-FFF2-40B4-BE49-F238E27FC236}">
                  <a16:creationId xmlns:a16="http://schemas.microsoft.com/office/drawing/2014/main" id="{7DC0D762-D099-4C19-B10F-896CF74BF447}"/>
                </a:ext>
              </a:extLst>
            </p:cNvPr>
            <p:cNvSpPr/>
            <p:nvPr/>
          </p:nvSpPr>
          <p:spPr>
            <a:xfrm>
              <a:off x="1205746" y="1905141"/>
              <a:ext cx="2008097"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VGG-16</a:t>
              </a:r>
              <a:endParaRPr lang="zh-CN" altLang="en-US" b="1" dirty="0"/>
            </a:p>
          </p:txBody>
        </p:sp>
        <p:sp>
          <p:nvSpPr>
            <p:cNvPr id="8" name="矩形: 圆角 11">
              <a:extLst>
                <a:ext uri="{FF2B5EF4-FFF2-40B4-BE49-F238E27FC236}">
                  <a16:creationId xmlns:a16="http://schemas.microsoft.com/office/drawing/2014/main" id="{5A33699D-D86C-43BC-9E17-F1290B2788AB}"/>
                </a:ext>
              </a:extLst>
            </p:cNvPr>
            <p:cNvSpPr/>
            <p:nvPr/>
          </p:nvSpPr>
          <p:spPr>
            <a:xfrm>
              <a:off x="3456474" y="1905141"/>
              <a:ext cx="2008098"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ResNet-50</a:t>
              </a:r>
              <a:r>
                <a:rPr lang="en-US" altLang="zh-CN" dirty="0"/>
                <a:t> </a:t>
              </a:r>
            </a:p>
          </p:txBody>
        </p:sp>
        <p:sp>
          <p:nvSpPr>
            <p:cNvPr id="9" name="矩形: 圆角 12">
              <a:extLst>
                <a:ext uri="{FF2B5EF4-FFF2-40B4-BE49-F238E27FC236}">
                  <a16:creationId xmlns:a16="http://schemas.microsoft.com/office/drawing/2014/main" id="{1AAEF138-E710-410C-8590-6CA7FB6F9CF0}"/>
                </a:ext>
              </a:extLst>
            </p:cNvPr>
            <p:cNvSpPr/>
            <p:nvPr/>
          </p:nvSpPr>
          <p:spPr>
            <a:xfrm>
              <a:off x="5688102" y="1905141"/>
              <a:ext cx="2008098"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DenseNet-121</a:t>
              </a:r>
              <a:endParaRPr lang="en-US" altLang="zh-CN" dirty="0"/>
            </a:p>
          </p:txBody>
        </p:sp>
        <p:sp>
          <p:nvSpPr>
            <p:cNvPr id="10" name="矩形 9">
              <a:extLst>
                <a:ext uri="{FF2B5EF4-FFF2-40B4-BE49-F238E27FC236}">
                  <a16:creationId xmlns:a16="http://schemas.microsoft.com/office/drawing/2014/main" id="{0C1A71F6-20DE-4948-9D22-E03797848AE6}"/>
                </a:ext>
              </a:extLst>
            </p:cNvPr>
            <p:cNvSpPr/>
            <p:nvPr/>
          </p:nvSpPr>
          <p:spPr>
            <a:xfrm>
              <a:off x="791614" y="2437378"/>
              <a:ext cx="7521678" cy="923330"/>
            </a:xfrm>
            <a:prstGeom prst="rect">
              <a:avLst/>
            </a:prstGeom>
          </p:spPr>
          <p:txBody>
            <a:bodyPr wrap="square">
              <a:spAutoFit/>
            </a:bodyPr>
            <a:lstStyle/>
            <a:p>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迁移式学习：将用于实现原数据集分类的“</a:t>
              </a:r>
              <a:r>
                <a:rPr lang="en-US" altLang="zh-CN" dirty="0" err="1">
                  <a:solidFill>
                    <a:schemeClr val="accent6"/>
                  </a:solidFill>
                  <a:latin typeface="黑体" panose="02010609060101010101" pitchFamily="49" charset="-122"/>
                  <a:ea typeface="黑体" panose="02010609060101010101" pitchFamily="49" charset="-122"/>
                  <a:cs typeface="Arial" panose="020B0604020202020204" pitchFamily="34" charset="0"/>
                </a:rPr>
                <a:t>softmax</a:t>
              </a:r>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”层替换为符合新数据集类别的“</a:t>
              </a:r>
              <a:r>
                <a:rPr lang="en-US" altLang="zh-CN" dirty="0" err="1">
                  <a:solidFill>
                    <a:schemeClr val="accent6"/>
                  </a:solidFill>
                  <a:latin typeface="黑体" panose="02010609060101010101" pitchFamily="49" charset="-122"/>
                  <a:ea typeface="黑体" panose="02010609060101010101" pitchFamily="49" charset="-122"/>
                  <a:cs typeface="Arial" panose="020B0604020202020204" pitchFamily="34" charset="0"/>
                </a:rPr>
                <a:t>softmax</a:t>
              </a:r>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”层，并使用新数据集，用小学习率进行微调，以保留在预训练中学习到的特征</a:t>
              </a:r>
              <a:endParaRPr lang="zh-CN" altLang="en-US" dirty="0">
                <a:solidFill>
                  <a:schemeClr val="accent6"/>
                </a:solidFill>
                <a:latin typeface="黑体" panose="02010609060101010101" pitchFamily="49" charset="-122"/>
                <a:ea typeface="黑体" panose="02010609060101010101" pitchFamily="49" charset="-122"/>
              </a:endParaRPr>
            </a:p>
          </p:txBody>
        </p:sp>
      </p:grpSp>
      <p:pic>
        <p:nvPicPr>
          <p:cNvPr id="11" name="Picture 8">
            <a:extLst>
              <a:ext uri="{FF2B5EF4-FFF2-40B4-BE49-F238E27FC236}">
                <a16:creationId xmlns:a16="http://schemas.microsoft.com/office/drawing/2014/main" id="{7175ABC3-415B-4FD5-B6A3-1BD6F92435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383712"/>
            <a:ext cx="8585067" cy="216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63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385314" y="5486400"/>
            <a:ext cx="8229600" cy="990600"/>
          </a:xfrm>
        </p:spPr>
        <p:txBody>
          <a:bodyPr/>
          <a:lstStyle/>
          <a:p>
            <a:r>
              <a:rPr lang="zh-CN" altLang="en-US" sz="2000" dirty="0">
                <a:latin typeface="黑体" panose="02010609060101010101" pitchFamily="49" charset="-122"/>
                <a:ea typeface="黑体" panose="02010609060101010101" pitchFamily="49" charset="-122"/>
              </a:rPr>
              <a:t>工业区被错分到了多个类别，人工林和湿地、河流和湿地也有一定的混淆。</a:t>
            </a:r>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452613" y="1143000"/>
            <a:ext cx="8199681" cy="400110"/>
          </a:xfrm>
          <a:prstGeom prst="rect">
            <a:avLst/>
          </a:prstGeom>
        </p:spPr>
        <p:txBody>
          <a:bodyPr wrap="none">
            <a:spAutoFit/>
          </a:bodyPr>
          <a:lstStyle/>
          <a:p>
            <a:pPr marL="0" lvl="1" algn="just" eaLnBrk="1" hangingPunct="1">
              <a:spcBef>
                <a:spcPts val="600"/>
              </a:spcBef>
            </a:pPr>
            <a:r>
              <a:rPr lang="zh-CN" altLang="en-US" sz="2000" b="1" dirty="0">
                <a:solidFill>
                  <a:schemeClr val="accent6"/>
                </a:solidFill>
                <a:latin typeface="黑体" panose="02010609060101010101" pitchFamily="49" charset="-122"/>
                <a:ea typeface="黑体" panose="02010609060101010101" pitchFamily="49" charset="-122"/>
              </a:rPr>
              <a:t>基于</a:t>
            </a:r>
            <a:r>
              <a:rPr lang="en-US" altLang="zh-CN" sz="2000" b="1" dirty="0">
                <a:solidFill>
                  <a:schemeClr val="accent6"/>
                </a:solidFill>
                <a:latin typeface="黑体" panose="02010609060101010101" pitchFamily="49" charset="-122"/>
                <a:ea typeface="黑体" panose="02010609060101010101" pitchFamily="49" charset="-122"/>
              </a:rPr>
              <a:t>ImageNet</a:t>
            </a:r>
            <a:r>
              <a:rPr lang="zh-CN" altLang="en-US" sz="2000" b="1" dirty="0">
                <a:solidFill>
                  <a:schemeClr val="accent6"/>
                </a:solidFill>
                <a:latin typeface="黑体" panose="02010609060101010101" pitchFamily="49" charset="-122"/>
                <a:ea typeface="黑体" panose="02010609060101010101" pitchFamily="49" charset="-122"/>
              </a:rPr>
              <a:t>的预训练深度卷积网络用于</a:t>
            </a:r>
            <a:r>
              <a:rPr lang="en-US" altLang="zh-CN" sz="2000" b="1" dirty="0">
                <a:solidFill>
                  <a:schemeClr val="accent6"/>
                </a:solidFill>
                <a:latin typeface="黑体" panose="02010609060101010101" pitchFamily="49" charset="-122"/>
                <a:ea typeface="黑体" panose="02010609060101010101" pitchFamily="49" charset="-122"/>
              </a:rPr>
              <a:t>UHR PolSAR</a:t>
            </a:r>
            <a:r>
              <a:rPr lang="zh-CN" altLang="en-US" sz="2000" b="1" dirty="0">
                <a:solidFill>
                  <a:schemeClr val="accent6"/>
                </a:solidFill>
                <a:latin typeface="黑体" panose="02010609060101010101" pitchFamily="49" charset="-122"/>
                <a:ea typeface="黑体" panose="02010609060101010101" pitchFamily="49" charset="-122"/>
              </a:rPr>
              <a:t>场景分类效果测试</a:t>
            </a:r>
            <a:endParaRPr lang="en-US" altLang="zh-CN" sz="2000" b="1" dirty="0">
              <a:solidFill>
                <a:schemeClr val="accent6"/>
              </a:solidFill>
              <a:latin typeface="黑体" panose="02010609060101010101" pitchFamily="49" charset="-122"/>
              <a:ea typeface="黑体" panose="02010609060101010101" pitchFamily="49" charset="-122"/>
            </a:endParaRPr>
          </a:p>
        </p:txBody>
      </p:sp>
      <p:pic>
        <p:nvPicPr>
          <p:cNvPr id="13" name="Picture 3">
            <a:extLst>
              <a:ext uri="{FF2B5EF4-FFF2-40B4-BE49-F238E27FC236}">
                <a16:creationId xmlns:a16="http://schemas.microsoft.com/office/drawing/2014/main" id="{07BD42CA-875E-4843-93AF-1DCDE9446D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25" y="1887875"/>
            <a:ext cx="8404439" cy="283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651F7F9C-4B12-497A-A7C2-23B53577E57B}"/>
              </a:ext>
            </a:extLst>
          </p:cNvPr>
          <p:cNvSpPr/>
          <p:nvPr/>
        </p:nvSpPr>
        <p:spPr>
          <a:xfrm>
            <a:off x="537714" y="4740915"/>
            <a:ext cx="8077200" cy="584775"/>
          </a:xfrm>
          <a:prstGeom prst="rect">
            <a:avLst/>
          </a:prstGeom>
        </p:spPr>
        <p:txBody>
          <a:bodyPr wrap="square">
            <a:spAutoFit/>
          </a:bodyPr>
          <a:lstStyle/>
          <a:p>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SC1-</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农田</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SC2-</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工业区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SC3-</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内陆湖</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SC4-</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天然林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SC5-</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人工林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居民区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SC7-</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河流</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SC8-</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太阳能工厂</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SC9-</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道路</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SC10-</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湿地</a:t>
            </a:r>
          </a:p>
        </p:txBody>
      </p:sp>
      <p:sp>
        <p:nvSpPr>
          <p:cNvPr id="15" name="矩形 14">
            <a:extLst>
              <a:ext uri="{FF2B5EF4-FFF2-40B4-BE49-F238E27FC236}">
                <a16:creationId xmlns:a16="http://schemas.microsoft.com/office/drawing/2014/main" id="{68C7E7BA-EF62-42E5-81CA-BA8A3B4419B2}"/>
              </a:ext>
            </a:extLst>
          </p:cNvPr>
          <p:cNvSpPr/>
          <p:nvPr/>
        </p:nvSpPr>
        <p:spPr>
          <a:xfrm>
            <a:off x="1447800" y="1649535"/>
            <a:ext cx="877163"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VGG-16</a:t>
            </a:r>
            <a:endParaRPr lang="zh-CN" altLang="en-US" dirty="0">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68C7E7BA-EF62-42E5-81CA-BA8A3B4419B2}"/>
              </a:ext>
            </a:extLst>
          </p:cNvPr>
          <p:cNvSpPr/>
          <p:nvPr/>
        </p:nvSpPr>
        <p:spPr>
          <a:xfrm>
            <a:off x="3888408" y="1681293"/>
            <a:ext cx="122341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ResNet-50</a:t>
            </a:r>
            <a:endParaRPr lang="zh-CN" altLang="en-US" dirty="0">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8C7E7BA-EF62-42E5-81CA-BA8A3B4419B2}"/>
              </a:ext>
            </a:extLst>
          </p:cNvPr>
          <p:cNvSpPr/>
          <p:nvPr/>
        </p:nvSpPr>
        <p:spPr>
          <a:xfrm>
            <a:off x="6324600" y="1703820"/>
            <a:ext cx="1569660"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DenseNet-121</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0574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255354" y="5287992"/>
            <a:ext cx="8633292" cy="1524000"/>
          </a:xfrm>
        </p:spPr>
        <p:txBody>
          <a:bodyPr/>
          <a:lstStyle/>
          <a:p>
            <a:r>
              <a:rPr lang="zh-CN" altLang="en-US" sz="2000" dirty="0">
                <a:latin typeface="黑体" panose="02010609060101010101" pitchFamily="49" charset="-122"/>
                <a:ea typeface="黑体" panose="02010609060101010101" pitchFamily="49" charset="-122"/>
              </a:rPr>
              <a:t>所有极化参数均采用</a:t>
            </a:r>
            <a:r>
              <a:rPr lang="en-US" altLang="zh-CN" sz="2000" dirty="0">
                <a:latin typeface="黑体" panose="02010609060101010101" pitchFamily="49" charset="-122"/>
                <a:ea typeface="黑体" panose="02010609060101010101" pitchFamily="49" charset="-122"/>
              </a:rPr>
              <a:t>5X5</a:t>
            </a:r>
            <a:r>
              <a:rPr lang="zh-CN" altLang="en-US" sz="2000" dirty="0">
                <a:latin typeface="黑体" panose="02010609060101010101" pitchFamily="49" charset="-122"/>
                <a:ea typeface="黑体" panose="02010609060101010101" pitchFamily="49" charset="-122"/>
              </a:rPr>
              <a:t>窗口获得，数据集每类包含</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个样本</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在使用极化参数后，不同植被场景的分类正确率达到了</a:t>
            </a:r>
            <a:r>
              <a:rPr lang="en-US" altLang="zh-CN" sz="2000" dirty="0">
                <a:latin typeface="黑体" panose="02010609060101010101" pitchFamily="49" charset="-122"/>
                <a:ea typeface="黑体" panose="02010609060101010101" pitchFamily="49" charset="-122"/>
              </a:rPr>
              <a:t>100%</a:t>
            </a:r>
            <a:r>
              <a:rPr lang="zh-CN" altLang="en-US" sz="2000" dirty="0">
                <a:latin typeface="黑体" panose="02010609060101010101" pitchFamily="49" charset="-122"/>
                <a:ea typeface="黑体" panose="02010609060101010101" pitchFamily="49" charset="-122"/>
              </a:rPr>
              <a:t>，但滑窗运算导致的细节损失使得道路、太阳能工厂等标志地物较为细小的场景类错分率升高，不同极化参数的分类能力表现出互补性</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1066800" y="1142910"/>
            <a:ext cx="7297190" cy="400110"/>
          </a:xfrm>
          <a:prstGeom prst="rect">
            <a:avLst/>
          </a:prstGeom>
        </p:spPr>
        <p:txBody>
          <a:bodyPr wrap="none">
            <a:spAutoFit/>
          </a:bodyPr>
          <a:lstStyle/>
          <a:p>
            <a:pPr marL="0" lvl="1" algn="just" eaLnBrk="1" hangingPunct="1">
              <a:spcBef>
                <a:spcPts val="600"/>
              </a:spcBef>
            </a:pPr>
            <a:r>
              <a:rPr lang="zh-CN" altLang="en-US" sz="2000" b="1" dirty="0">
                <a:solidFill>
                  <a:schemeClr val="accent6"/>
                </a:solidFill>
                <a:latin typeface="黑体" panose="02010609060101010101" pitchFamily="49" charset="-122"/>
                <a:ea typeface="黑体" panose="02010609060101010101" pitchFamily="49" charset="-122"/>
              </a:rPr>
              <a:t>不同极化参数用于</a:t>
            </a:r>
            <a:r>
              <a:rPr lang="en-US" altLang="zh-CN" sz="2000" b="1" dirty="0">
                <a:solidFill>
                  <a:schemeClr val="accent6"/>
                </a:solidFill>
                <a:latin typeface="黑体" panose="02010609060101010101" pitchFamily="49" charset="-122"/>
                <a:ea typeface="黑体" panose="02010609060101010101" pitchFamily="49" charset="-122"/>
              </a:rPr>
              <a:t>UHR PolSAR</a:t>
            </a:r>
            <a:r>
              <a:rPr lang="zh-CN" altLang="en-US" sz="2000" b="1" dirty="0">
                <a:solidFill>
                  <a:schemeClr val="accent6"/>
                </a:solidFill>
                <a:latin typeface="黑体" panose="02010609060101010101" pitchFamily="49" charset="-122"/>
                <a:ea typeface="黑体" panose="02010609060101010101" pitchFamily="49" charset="-122"/>
              </a:rPr>
              <a:t>场景分类效果测试（</a:t>
            </a:r>
            <a:r>
              <a:rPr lang="en-US" altLang="zh-CN" sz="2000" b="1" dirty="0">
                <a:solidFill>
                  <a:schemeClr val="accent6"/>
                </a:solidFill>
                <a:latin typeface="黑体" panose="02010609060101010101" pitchFamily="49" charset="-122"/>
                <a:ea typeface="黑体" panose="02010609060101010101" pitchFamily="49" charset="-122"/>
              </a:rPr>
              <a:t>ResNet-50</a:t>
            </a:r>
            <a:r>
              <a:rPr lang="zh-CN" altLang="en-US" sz="2000" b="1" dirty="0">
                <a:solidFill>
                  <a:schemeClr val="accent6"/>
                </a:solidFill>
                <a:latin typeface="黑体" panose="02010609060101010101" pitchFamily="49" charset="-122"/>
                <a:ea typeface="黑体" panose="02010609060101010101" pitchFamily="49" charset="-122"/>
              </a:rPr>
              <a:t>）</a:t>
            </a:r>
            <a:endParaRPr lang="en-US" altLang="zh-CN" sz="2000" b="1" dirty="0">
              <a:solidFill>
                <a:schemeClr val="accent6"/>
              </a:solidFill>
              <a:latin typeface="黑体" panose="02010609060101010101" pitchFamily="49" charset="-122"/>
              <a:ea typeface="黑体" panose="02010609060101010101" pitchFamily="49" charset="-122"/>
            </a:endParaRPr>
          </a:p>
        </p:txBody>
      </p:sp>
      <p:pic>
        <p:nvPicPr>
          <p:cNvPr id="7" name="Picture 2">
            <a:extLst>
              <a:ext uri="{FF2B5EF4-FFF2-40B4-BE49-F238E27FC236}">
                <a16:creationId xmlns:a16="http://schemas.microsoft.com/office/drawing/2014/main" id="{89E93737-14E9-417F-B9E3-1AF0FFD12C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803438"/>
            <a:ext cx="8206908" cy="293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68C7E7BA-EF62-42E5-81CA-BA8A3B4419B2}"/>
              </a:ext>
            </a:extLst>
          </p:cNvPr>
          <p:cNvSpPr/>
          <p:nvPr/>
        </p:nvSpPr>
        <p:spPr>
          <a:xfrm>
            <a:off x="1152613" y="1629826"/>
            <a:ext cx="133882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协方差矩阵</a:t>
            </a:r>
          </a:p>
        </p:txBody>
      </p:sp>
      <p:sp>
        <p:nvSpPr>
          <p:cNvPr id="9" name="矩形 8">
            <a:extLst>
              <a:ext uri="{FF2B5EF4-FFF2-40B4-BE49-F238E27FC236}">
                <a16:creationId xmlns:a16="http://schemas.microsoft.com/office/drawing/2014/main" id="{84BB3DDE-7089-450E-A652-DF05385EDDA5}"/>
              </a:ext>
            </a:extLst>
          </p:cNvPr>
          <p:cNvSpPr/>
          <p:nvPr/>
        </p:nvSpPr>
        <p:spPr>
          <a:xfrm>
            <a:off x="3791120" y="1629826"/>
            <a:ext cx="1454244"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H-α-A</a:t>
            </a:r>
            <a:r>
              <a:rPr lang="zh-CN" altLang="en-US" dirty="0">
                <a:latin typeface="黑体" panose="02010609060101010101" pitchFamily="49" charset="-122"/>
                <a:ea typeface="黑体" panose="02010609060101010101" pitchFamily="49" charset="-122"/>
              </a:rPr>
              <a:t>分解</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819DD23B-0964-4AFC-9F13-CD68AA499040}"/>
              </a:ext>
            </a:extLst>
          </p:cNvPr>
          <p:cNvSpPr/>
          <p:nvPr/>
        </p:nvSpPr>
        <p:spPr>
          <a:xfrm>
            <a:off x="6238335" y="1629826"/>
            <a:ext cx="1847493"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Yamaguchi </a:t>
            </a:r>
            <a:r>
              <a:rPr lang="zh-CN" altLang="en-US" dirty="0">
                <a:latin typeface="黑体" panose="02010609060101010101" pitchFamily="49" charset="-122"/>
                <a:ea typeface="黑体" panose="02010609060101010101" pitchFamily="49" charset="-122"/>
              </a:rPr>
              <a:t>分解</a:t>
            </a:r>
          </a:p>
        </p:txBody>
      </p:sp>
      <p:sp>
        <p:nvSpPr>
          <p:cNvPr id="14" name="矩形 13">
            <a:extLst>
              <a:ext uri="{FF2B5EF4-FFF2-40B4-BE49-F238E27FC236}">
                <a16:creationId xmlns:a16="http://schemas.microsoft.com/office/drawing/2014/main" id="{651F7F9C-4B12-497A-A7C2-23B53577E57B}"/>
              </a:ext>
            </a:extLst>
          </p:cNvPr>
          <p:cNvSpPr/>
          <p:nvPr/>
        </p:nvSpPr>
        <p:spPr>
          <a:xfrm>
            <a:off x="573657" y="4596825"/>
            <a:ext cx="8077200" cy="584775"/>
          </a:xfrm>
          <a:prstGeom prst="rect">
            <a:avLst/>
          </a:prstGeom>
        </p:spPr>
        <p:txBody>
          <a:bodyPr wrap="square">
            <a:spAutoFit/>
          </a:bodyPr>
          <a:lstStyle/>
          <a:p>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SC1-</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农田</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SC2-</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工业区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SC3-</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内陆湖</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SC4-</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天然林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SC5-</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人工林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居民区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SC7-</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河流</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SC8-</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太阳能工厂</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SC9-</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道路</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SC10-</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湿地</a:t>
            </a:r>
          </a:p>
        </p:txBody>
      </p:sp>
    </p:spTree>
    <p:extLst>
      <p:ext uri="{BB962C8B-B14F-4D97-AF65-F5344CB8AC3E}">
        <p14:creationId xmlns:p14="http://schemas.microsoft.com/office/powerpoint/2010/main" val="321965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14951</TotalTime>
  <Words>1748</Words>
  <Application>Microsoft Office PowerPoint</Application>
  <PresentationFormat>全屏显示(4:3)</PresentationFormat>
  <Paragraphs>235</Paragraphs>
  <Slides>23</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2" baseType="lpstr">
      <vt:lpstr>黑体</vt:lpstr>
      <vt:lpstr>华文行楷</vt:lpstr>
      <vt:lpstr>宋体</vt:lpstr>
      <vt:lpstr>Arial</vt:lpstr>
      <vt:lpstr>Calibri</vt:lpstr>
      <vt:lpstr>Times New Roman</vt:lpstr>
      <vt:lpstr>Wingdings</vt:lpstr>
      <vt:lpstr>1_默认设计模板</vt:lpstr>
      <vt:lpstr>Visio</vt:lpstr>
      <vt:lpstr>PowerPoint 演示文稿</vt:lpstr>
      <vt:lpstr>目录</vt:lpstr>
      <vt:lpstr>1.研究背景</vt:lpstr>
      <vt:lpstr>1.研究背景</vt:lpstr>
      <vt:lpstr>场景级分类</vt:lpstr>
      <vt:lpstr>2.场景级分类</vt:lpstr>
      <vt:lpstr>2.场景级分类</vt:lpstr>
      <vt:lpstr>2.场景级分类</vt:lpstr>
      <vt:lpstr>2.场景级分类</vt:lpstr>
      <vt:lpstr>2.场景级分类</vt:lpstr>
      <vt:lpstr>语义级分类</vt:lpstr>
      <vt:lpstr>3.语义级分类</vt:lpstr>
      <vt:lpstr>3.语义级分类</vt:lpstr>
      <vt:lpstr>3.语义级分类</vt:lpstr>
      <vt:lpstr>3.语义级分类</vt:lpstr>
      <vt:lpstr>3.语义级分类</vt:lpstr>
      <vt:lpstr>细节级分类</vt:lpstr>
      <vt:lpstr>4.细节级分类</vt:lpstr>
      <vt:lpstr>4.细节级分类</vt:lpstr>
      <vt:lpstr>4.细节级分类</vt:lpstr>
      <vt:lpstr>4.细节级分类</vt:lpstr>
      <vt:lpstr>5.总结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Winggy</cp:lastModifiedBy>
  <cp:revision>1162</cp:revision>
  <cp:lastPrinted>1601-01-01T00:00:00Z</cp:lastPrinted>
  <dcterms:created xsi:type="dcterms:W3CDTF">1601-01-01T00:00:00Z</dcterms:created>
  <dcterms:modified xsi:type="dcterms:W3CDTF">2018-11-21T14:33:04Z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